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9"/>
  </p:notesMasterIdLst>
  <p:handoutMasterIdLst>
    <p:handoutMasterId r:id="rId10"/>
  </p:handoutMasterIdLst>
  <p:sldIdLst>
    <p:sldId id="375" r:id="rId2"/>
    <p:sldId id="437" r:id="rId3"/>
    <p:sldId id="439" r:id="rId4"/>
    <p:sldId id="399" r:id="rId5"/>
    <p:sldId id="443" r:id="rId6"/>
    <p:sldId id="440" r:id="rId7"/>
    <p:sldId id="442" r:id="rId8"/>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6033" autoAdjust="0"/>
  </p:normalViewPr>
  <p:slideViewPr>
    <p:cSldViewPr>
      <p:cViewPr varScale="1">
        <p:scale>
          <a:sx n="62" d="100"/>
          <a:sy n="62" d="100"/>
        </p:scale>
        <p:origin x="165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5138"/>
          </a:xfrm>
          <a:prstGeom prst="rect">
            <a:avLst/>
          </a:prstGeom>
        </p:spPr>
        <p:txBody>
          <a:bodyPr vert="horz" lIns="91440" tIns="45720" rIns="91440" bIns="45720" rtlCol="0"/>
          <a:lstStyle>
            <a:lvl1pPr algn="l">
              <a:defRPr sz="1200"/>
            </a:lvl1pPr>
          </a:lstStyle>
          <a:p>
            <a:r>
              <a:rPr lang="en-US"/>
              <a:t>dd</a:t>
            </a:r>
          </a:p>
        </p:txBody>
      </p:sp>
      <p:sp>
        <p:nvSpPr>
          <p:cNvPr id="3" name="Date Placeholder 2"/>
          <p:cNvSpPr>
            <a:spLocks noGrp="1"/>
          </p:cNvSpPr>
          <p:nvPr>
            <p:ph type="dt" sz="quarter" idx="1"/>
          </p:nvPr>
        </p:nvSpPr>
        <p:spPr>
          <a:xfrm>
            <a:off x="3976688" y="0"/>
            <a:ext cx="3041650" cy="465138"/>
          </a:xfrm>
          <a:prstGeom prst="rect">
            <a:avLst/>
          </a:prstGeom>
        </p:spPr>
        <p:txBody>
          <a:bodyPr vert="horz" lIns="91440" tIns="45720" rIns="91440" bIns="45720" rtlCol="0"/>
          <a:lstStyle>
            <a:lvl1pPr algn="r">
              <a:defRPr sz="1200"/>
            </a:lvl1pPr>
          </a:lstStyle>
          <a:p>
            <a:fld id="{E61FCCE2-F151-4665-B222-DFF1A1240882}" type="datetimeFigureOut">
              <a:rPr lang="en-US" smtClean="0"/>
              <a:t>5/11/2018</a:t>
            </a:fld>
            <a:endParaRPr lang="en-US"/>
          </a:p>
        </p:txBody>
      </p:sp>
      <p:sp>
        <p:nvSpPr>
          <p:cNvPr id="4" name="Footer Placeholder 3"/>
          <p:cNvSpPr>
            <a:spLocks noGrp="1"/>
          </p:cNvSpPr>
          <p:nvPr>
            <p:ph type="ftr" sz="quarter" idx="2"/>
          </p:nvPr>
        </p:nvSpPr>
        <p:spPr>
          <a:xfrm>
            <a:off x="0" y="8839200"/>
            <a:ext cx="304165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6688" y="8839200"/>
            <a:ext cx="3041650" cy="465138"/>
          </a:xfrm>
          <a:prstGeom prst="rect">
            <a:avLst/>
          </a:prstGeom>
        </p:spPr>
        <p:txBody>
          <a:bodyPr vert="horz" lIns="91440" tIns="45720" rIns="91440" bIns="45720" rtlCol="0" anchor="b"/>
          <a:lstStyle>
            <a:lvl1pPr algn="r">
              <a:defRPr sz="1200"/>
            </a:lvl1pPr>
          </a:lstStyle>
          <a:p>
            <a:fld id="{550C17D5-D44B-4242-A80B-C4A1366A7C54}" type="slidenum">
              <a:rPr lang="en-US" smtClean="0"/>
              <a:t>‹#›</a:t>
            </a:fld>
            <a:endParaRPr lang="en-US"/>
          </a:p>
        </p:txBody>
      </p:sp>
    </p:spTree>
    <p:extLst>
      <p:ext uri="{BB962C8B-B14F-4D97-AF65-F5344CB8AC3E}">
        <p14:creationId xmlns:p14="http://schemas.microsoft.com/office/powerpoint/2010/main" val="33700840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5138"/>
          </a:xfrm>
          <a:prstGeom prst="rect">
            <a:avLst/>
          </a:prstGeom>
        </p:spPr>
        <p:txBody>
          <a:bodyPr vert="horz" lIns="91440" tIns="45720" rIns="91440" bIns="45720" rtlCol="0"/>
          <a:lstStyle>
            <a:lvl1pPr algn="l">
              <a:defRPr sz="1200"/>
            </a:lvl1pPr>
          </a:lstStyle>
          <a:p>
            <a:r>
              <a:rPr lang="en-US"/>
              <a:t>dd</a:t>
            </a:r>
          </a:p>
        </p:txBody>
      </p:sp>
      <p:sp>
        <p:nvSpPr>
          <p:cNvPr id="3" name="Date Placeholder 2"/>
          <p:cNvSpPr>
            <a:spLocks noGrp="1"/>
          </p:cNvSpPr>
          <p:nvPr>
            <p:ph type="dt" idx="1"/>
          </p:nvPr>
        </p:nvSpPr>
        <p:spPr>
          <a:xfrm>
            <a:off x="3976688" y="0"/>
            <a:ext cx="3041650" cy="465138"/>
          </a:xfrm>
          <a:prstGeom prst="rect">
            <a:avLst/>
          </a:prstGeom>
        </p:spPr>
        <p:txBody>
          <a:bodyPr vert="horz" lIns="91440" tIns="45720" rIns="91440" bIns="45720" rtlCol="0"/>
          <a:lstStyle>
            <a:lvl1pPr algn="r">
              <a:defRPr sz="1200"/>
            </a:lvl1pPr>
          </a:lstStyle>
          <a:p>
            <a:fld id="{0A026BC2-581F-4C75-9165-17998CC2E03A}" type="datetimeFigureOut">
              <a:rPr lang="en-US" smtClean="0"/>
              <a:t>5/11/2018</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9600"/>
            <a:ext cx="5616575" cy="41878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9200"/>
            <a:ext cx="304165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6688" y="8839200"/>
            <a:ext cx="3041650" cy="465138"/>
          </a:xfrm>
          <a:prstGeom prst="rect">
            <a:avLst/>
          </a:prstGeom>
        </p:spPr>
        <p:txBody>
          <a:bodyPr vert="horz" lIns="91440" tIns="45720" rIns="91440" bIns="45720" rtlCol="0" anchor="b"/>
          <a:lstStyle>
            <a:lvl1pPr algn="r">
              <a:defRPr sz="1200"/>
            </a:lvl1pPr>
          </a:lstStyle>
          <a:p>
            <a:fld id="{2B87F990-16C3-4238-9EE5-EA72ACFC56BA}" type="slidenum">
              <a:rPr lang="en-US" smtClean="0"/>
              <a:t>‹#›</a:t>
            </a:fld>
            <a:endParaRPr lang="en-US"/>
          </a:p>
        </p:txBody>
      </p:sp>
    </p:spTree>
    <p:extLst>
      <p:ext uri="{BB962C8B-B14F-4D97-AF65-F5344CB8AC3E}">
        <p14:creationId xmlns:p14="http://schemas.microsoft.com/office/powerpoint/2010/main" val="401145794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77850" lvl="0" indent="-171450">
              <a:spcBef>
                <a:spcPct val="20000"/>
              </a:spcBef>
              <a:spcAft>
                <a:spcPts val="300"/>
              </a:spcAft>
              <a:buClr>
                <a:srgbClr val="F14124">
                  <a:lumMod val="75000"/>
                </a:srgbClr>
              </a:buClr>
              <a:buSzPct val="130000"/>
              <a:buFont typeface="Arial" panose="020B0604020202020204" pitchFamily="34" charset="0"/>
              <a:buChar char="•"/>
            </a:pPr>
            <a:r>
              <a:rPr lang="en-US" sz="1200" dirty="0">
                <a:solidFill>
                  <a:prstClr val="black">
                    <a:lumMod val="75000"/>
                    <a:lumOff val="25000"/>
                  </a:prstClr>
                </a:solidFill>
                <a:latin typeface="Georgia" pitchFamily="18" charset="0"/>
              </a:rPr>
              <a:t>Welcome…  This is my 3</a:t>
            </a:r>
            <a:r>
              <a:rPr lang="en-US" sz="1200" baseline="30000" dirty="0">
                <a:solidFill>
                  <a:prstClr val="black">
                    <a:lumMod val="75000"/>
                    <a:lumOff val="25000"/>
                  </a:prstClr>
                </a:solidFill>
                <a:latin typeface="Georgia" pitchFamily="18" charset="0"/>
              </a:rPr>
              <a:t>rd</a:t>
            </a:r>
            <a:r>
              <a:rPr lang="en-US" sz="1200" dirty="0">
                <a:solidFill>
                  <a:prstClr val="black">
                    <a:lumMod val="75000"/>
                    <a:lumOff val="25000"/>
                  </a:prstClr>
                </a:solidFill>
                <a:latin typeface="Georgia" pitchFamily="18" charset="0"/>
              </a:rPr>
              <a:t> Convening.  I attended the 1</a:t>
            </a:r>
            <a:r>
              <a:rPr lang="en-US" sz="1200" baseline="30000" dirty="0">
                <a:solidFill>
                  <a:prstClr val="black">
                    <a:lumMod val="75000"/>
                    <a:lumOff val="25000"/>
                  </a:prstClr>
                </a:solidFill>
                <a:latin typeface="Georgia" pitchFamily="18" charset="0"/>
              </a:rPr>
              <a:t>st</a:t>
            </a:r>
            <a:r>
              <a:rPr lang="en-US" sz="1200" dirty="0">
                <a:solidFill>
                  <a:prstClr val="black">
                    <a:lumMod val="75000"/>
                    <a:lumOff val="25000"/>
                  </a:prstClr>
                </a:solidFill>
                <a:latin typeface="Georgia" pitchFamily="18" charset="0"/>
              </a:rPr>
              <a:t> as a frontline staff person who was excited to hear about the emphasis on interconnections.  I want to thank the One-Stop Team Members in each county for providing valuable input.  This time last year, there were no One-Stop Teams having monthly meetings in each county.  Not sure who is on the Team from your agency?  A list of Team Members in each county are posted in several spots throughout the Conference Center.  The One-Stop Team Members are tasked with sharing information about partner agencies and improvement ideas with other staff.</a:t>
            </a:r>
          </a:p>
          <a:p>
            <a:pPr marL="577850" lvl="0" indent="-171450">
              <a:spcBef>
                <a:spcPct val="20000"/>
              </a:spcBef>
              <a:spcAft>
                <a:spcPts val="300"/>
              </a:spcAft>
              <a:buClr>
                <a:srgbClr val="F14124">
                  <a:lumMod val="75000"/>
                </a:srgbClr>
              </a:buClr>
              <a:buSzPct val="130000"/>
              <a:buFont typeface="Arial" panose="020B0604020202020204" pitchFamily="34" charset="0"/>
              <a:buChar char="•"/>
            </a:pPr>
            <a:r>
              <a:rPr lang="en-US" sz="1200" dirty="0">
                <a:solidFill>
                  <a:prstClr val="black">
                    <a:lumMod val="75000"/>
                    <a:lumOff val="25000"/>
                  </a:prstClr>
                </a:solidFill>
                <a:latin typeface="Georgia" pitchFamily="18" charset="0"/>
              </a:rPr>
              <a:t>Also posted are workshop descriptions and locations, if you are not sure which workshops you selected.  You are not locked into the workshops you selected, </a:t>
            </a:r>
            <a:r>
              <a:rPr lang="en-US" sz="1200" dirty="0" err="1">
                <a:solidFill>
                  <a:prstClr val="black">
                    <a:lumMod val="75000"/>
                    <a:lumOff val="25000"/>
                  </a:prstClr>
                </a:solidFill>
                <a:latin typeface="Georgia" pitchFamily="18" charset="0"/>
              </a:rPr>
              <a:t>tho</a:t>
            </a:r>
            <a:r>
              <a:rPr lang="en-US" sz="1200" dirty="0">
                <a:solidFill>
                  <a:prstClr val="black">
                    <a:lumMod val="75000"/>
                    <a:lumOff val="25000"/>
                  </a:prstClr>
                </a:solidFill>
                <a:latin typeface="Georgia" pitchFamily="18" charset="0"/>
              </a:rPr>
              <a:t>.</a:t>
            </a:r>
          </a:p>
        </p:txBody>
      </p:sp>
      <p:sp>
        <p:nvSpPr>
          <p:cNvPr id="4" name="Slide Number Placeholder 3"/>
          <p:cNvSpPr>
            <a:spLocks noGrp="1"/>
          </p:cNvSpPr>
          <p:nvPr>
            <p:ph type="sldNum" sz="quarter" idx="10"/>
          </p:nvPr>
        </p:nvSpPr>
        <p:spPr/>
        <p:txBody>
          <a:bodyPr/>
          <a:lstStyle/>
          <a:p>
            <a:fld id="{45A1FEEB-140D-47AA-9936-CED0552209B8}" type="slidenum">
              <a:rPr lang="en-US" smtClean="0"/>
              <a:pPr/>
              <a:t>1</a:t>
            </a:fld>
            <a:endParaRPr lang="en-US"/>
          </a:p>
        </p:txBody>
      </p:sp>
    </p:spTree>
    <p:extLst>
      <p:ext uri="{BB962C8B-B14F-4D97-AF65-F5344CB8AC3E}">
        <p14:creationId xmlns:p14="http://schemas.microsoft.com/office/powerpoint/2010/main" val="4038943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want to welcome all of our Partner agencies here with us today.  The Workforce Innovation &amp; Opportunity Act has required some partners, but in DE, we are much more inclusive.   To me, WIOA is another great reason to focus on improving – all of the time!  The people we serve deserve that.</a:t>
            </a:r>
          </a:p>
        </p:txBody>
      </p:sp>
      <p:sp>
        <p:nvSpPr>
          <p:cNvPr id="4" name="Slide Number Placeholder 3"/>
          <p:cNvSpPr>
            <a:spLocks noGrp="1"/>
          </p:cNvSpPr>
          <p:nvPr>
            <p:ph type="sldNum" sz="quarter" idx="10"/>
          </p:nvPr>
        </p:nvSpPr>
        <p:spPr/>
        <p:txBody>
          <a:bodyPr/>
          <a:lstStyle/>
          <a:p>
            <a:fld id="{2B87F990-16C3-4238-9EE5-EA72ACFC56BA}" type="slidenum">
              <a:rPr lang="en-US" smtClean="0"/>
              <a:t>2</a:t>
            </a:fld>
            <a:endParaRPr lang="en-US"/>
          </a:p>
        </p:txBody>
      </p:sp>
    </p:spTree>
    <p:extLst>
      <p:ext uri="{BB962C8B-B14F-4D97-AF65-F5344CB8AC3E}">
        <p14:creationId xmlns:p14="http://schemas.microsoft.com/office/powerpoint/2010/main" val="2242477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1363" lvl="0" indent="-334963">
              <a:spcBef>
                <a:spcPct val="20000"/>
              </a:spcBef>
              <a:spcAft>
                <a:spcPts val="300"/>
              </a:spcAft>
              <a:buClr>
                <a:srgbClr val="F14124">
                  <a:lumMod val="75000"/>
                </a:srgbClr>
              </a:buClr>
              <a:buSzPct val="130000"/>
              <a:buFont typeface="Arial" pitchFamily="34" charset="0"/>
              <a:buChar char="•"/>
            </a:pPr>
            <a:r>
              <a:rPr lang="en-US" sz="1200" dirty="0">
                <a:solidFill>
                  <a:prstClr val="black">
                    <a:lumMod val="75000"/>
                    <a:lumOff val="25000"/>
                  </a:prstClr>
                </a:solidFill>
                <a:latin typeface="Georgia" pitchFamily="18" charset="0"/>
              </a:rPr>
              <a:t>Many Partners have made this Convening possible – and allowed us to offer presentations that provide information about how we can all improve in our efforts.  On the back of the program, please take note of those agencies we want to thank.</a:t>
            </a:r>
          </a:p>
          <a:p>
            <a:pPr marL="741363" lvl="0" indent="-334963">
              <a:spcBef>
                <a:spcPct val="20000"/>
              </a:spcBef>
              <a:spcAft>
                <a:spcPts val="300"/>
              </a:spcAft>
              <a:buClr>
                <a:srgbClr val="F14124">
                  <a:lumMod val="75000"/>
                </a:srgbClr>
              </a:buClr>
              <a:buSzPct val="130000"/>
              <a:buFont typeface="Arial" pitchFamily="34" charset="0"/>
              <a:buChar char="•"/>
            </a:pPr>
            <a:r>
              <a:rPr lang="en-US" sz="1200" dirty="0">
                <a:solidFill>
                  <a:prstClr val="black">
                    <a:lumMod val="75000"/>
                    <a:lumOff val="25000"/>
                  </a:prstClr>
                </a:solidFill>
                <a:latin typeface="Georgia" pitchFamily="18" charset="0"/>
              </a:rPr>
              <a:t>I especially want to mention the Division of Vocational Rehabilitation, who provided the interpreter services today.  We didn’t get them on the list, but we thank them all the same.</a:t>
            </a:r>
          </a:p>
        </p:txBody>
      </p:sp>
      <p:sp>
        <p:nvSpPr>
          <p:cNvPr id="4" name="Slide Number Placeholder 3"/>
          <p:cNvSpPr>
            <a:spLocks noGrp="1"/>
          </p:cNvSpPr>
          <p:nvPr>
            <p:ph type="sldNum" sz="quarter" idx="10"/>
          </p:nvPr>
        </p:nvSpPr>
        <p:spPr/>
        <p:txBody>
          <a:bodyPr/>
          <a:lstStyle/>
          <a:p>
            <a:fld id="{45A1FEEB-140D-47AA-9936-CED0552209B8}" type="slidenum">
              <a:rPr lang="en-US" smtClean="0"/>
              <a:pPr/>
              <a:t>3</a:t>
            </a:fld>
            <a:endParaRPr lang="en-US"/>
          </a:p>
        </p:txBody>
      </p:sp>
    </p:spTree>
    <p:extLst>
      <p:ext uri="{BB962C8B-B14F-4D97-AF65-F5344CB8AC3E}">
        <p14:creationId xmlns:p14="http://schemas.microsoft.com/office/powerpoint/2010/main" val="11906549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1363" lvl="0" indent="-334963">
              <a:spcBef>
                <a:spcPct val="20000"/>
              </a:spcBef>
              <a:spcAft>
                <a:spcPts val="300"/>
              </a:spcAft>
              <a:buClr>
                <a:srgbClr val="F14124">
                  <a:lumMod val="75000"/>
                </a:srgbClr>
              </a:buClr>
              <a:buSzPct val="130000"/>
              <a:buFont typeface="Arial" pitchFamily="34" charset="0"/>
              <a:buChar char="•"/>
            </a:pPr>
            <a:r>
              <a:rPr lang="en-US" sz="1200" dirty="0">
                <a:solidFill>
                  <a:prstClr val="black">
                    <a:lumMod val="75000"/>
                    <a:lumOff val="25000"/>
                  </a:prstClr>
                </a:solidFill>
                <a:latin typeface="Georgia" pitchFamily="18" charset="0"/>
              </a:rPr>
              <a:t>There are evaluations on each table.  Please take one and give your feedback throughout the day.  We rely on your comments so thank you.</a:t>
            </a:r>
          </a:p>
          <a:p>
            <a:pPr marL="741363" lvl="0" indent="-334963">
              <a:spcBef>
                <a:spcPct val="20000"/>
              </a:spcBef>
              <a:spcAft>
                <a:spcPts val="300"/>
              </a:spcAft>
              <a:buClr>
                <a:srgbClr val="F14124">
                  <a:lumMod val="75000"/>
                </a:srgbClr>
              </a:buClr>
              <a:buSzPct val="130000"/>
              <a:buFont typeface="Arial" pitchFamily="34" charset="0"/>
              <a:buChar char="•"/>
            </a:pPr>
            <a:r>
              <a:rPr lang="en-US" sz="1200" dirty="0">
                <a:solidFill>
                  <a:prstClr val="black">
                    <a:lumMod val="75000"/>
                    <a:lumOff val="25000"/>
                  </a:prstClr>
                </a:solidFill>
                <a:latin typeface="Georgia" pitchFamily="18" charset="0"/>
              </a:rPr>
              <a:t>Workshop locations are listed in the Program.  We are in the Main Area.  The other 2 workshop rooms are at the back of the Conference Center.</a:t>
            </a:r>
          </a:p>
          <a:p>
            <a:pPr marL="741363" lvl="0" indent="-334963">
              <a:spcBef>
                <a:spcPct val="20000"/>
              </a:spcBef>
              <a:spcAft>
                <a:spcPts val="300"/>
              </a:spcAft>
              <a:buClr>
                <a:srgbClr val="F14124">
                  <a:lumMod val="75000"/>
                </a:srgbClr>
              </a:buClr>
              <a:buSzPct val="130000"/>
              <a:buFont typeface="Arial" pitchFamily="34" charset="0"/>
              <a:buChar char="•"/>
            </a:pPr>
            <a:r>
              <a:rPr lang="en-US" sz="1200" dirty="0">
                <a:solidFill>
                  <a:prstClr val="black">
                    <a:lumMod val="75000"/>
                    <a:lumOff val="25000"/>
                  </a:prstClr>
                </a:solidFill>
                <a:latin typeface="Georgia" pitchFamily="18" charset="0"/>
              </a:rPr>
              <a:t>During lunch and breaks, we will be hosting polling opportunities so you can see attendees comments on the large screens.  Just download Kahoot.it on your phone, register and you’ll be all set when we start.</a:t>
            </a:r>
          </a:p>
          <a:p>
            <a:pPr marL="741363" lvl="0" indent="-334963">
              <a:spcBef>
                <a:spcPct val="20000"/>
              </a:spcBef>
              <a:spcAft>
                <a:spcPts val="300"/>
              </a:spcAft>
              <a:buClr>
                <a:srgbClr val="F14124">
                  <a:lumMod val="75000"/>
                </a:srgbClr>
              </a:buClr>
              <a:buSzPct val="130000"/>
              <a:buFont typeface="Arial" pitchFamily="34" charset="0"/>
              <a:buChar char="•"/>
            </a:pPr>
            <a:endParaRPr lang="en-US" sz="1200" dirty="0">
              <a:solidFill>
                <a:prstClr val="black">
                  <a:lumMod val="75000"/>
                  <a:lumOff val="25000"/>
                </a:prstClr>
              </a:solidFill>
              <a:latin typeface="Georgia" pitchFamily="18" charset="0"/>
            </a:endParaRPr>
          </a:p>
        </p:txBody>
      </p:sp>
      <p:sp>
        <p:nvSpPr>
          <p:cNvPr id="4" name="Slide Number Placeholder 3"/>
          <p:cNvSpPr>
            <a:spLocks noGrp="1"/>
          </p:cNvSpPr>
          <p:nvPr>
            <p:ph type="sldNum" sz="quarter" idx="10"/>
          </p:nvPr>
        </p:nvSpPr>
        <p:spPr/>
        <p:txBody>
          <a:bodyPr/>
          <a:lstStyle/>
          <a:p>
            <a:fld id="{45A1FEEB-140D-47AA-9936-CED0552209B8}" type="slidenum">
              <a:rPr lang="en-US" smtClean="0"/>
              <a:pPr/>
              <a:t>4</a:t>
            </a:fld>
            <a:endParaRPr lang="en-US"/>
          </a:p>
        </p:txBody>
      </p:sp>
    </p:spTree>
    <p:extLst>
      <p:ext uri="{BB962C8B-B14F-4D97-AF65-F5344CB8AC3E}">
        <p14:creationId xmlns:p14="http://schemas.microsoft.com/office/powerpoint/2010/main" val="34288472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1363" lvl="0" indent="-334963">
              <a:spcBef>
                <a:spcPct val="20000"/>
              </a:spcBef>
              <a:spcAft>
                <a:spcPts val="300"/>
              </a:spcAft>
              <a:buClr>
                <a:srgbClr val="F14124">
                  <a:lumMod val="75000"/>
                </a:srgbClr>
              </a:buClr>
              <a:buSzPct val="130000"/>
              <a:buFont typeface="Arial" pitchFamily="34" charset="0"/>
              <a:buChar char="•"/>
            </a:pPr>
            <a:r>
              <a:rPr lang="en-US" sz="1200" dirty="0">
                <a:solidFill>
                  <a:prstClr val="black">
                    <a:lumMod val="75000"/>
                    <a:lumOff val="25000"/>
                  </a:prstClr>
                </a:solidFill>
                <a:latin typeface="Georgia" pitchFamily="18" charset="0"/>
              </a:rPr>
              <a:t>Good news!  We are working on other continuing education opportunities for staff.</a:t>
            </a:r>
          </a:p>
        </p:txBody>
      </p:sp>
      <p:sp>
        <p:nvSpPr>
          <p:cNvPr id="4" name="Slide Number Placeholder 3"/>
          <p:cNvSpPr>
            <a:spLocks noGrp="1"/>
          </p:cNvSpPr>
          <p:nvPr>
            <p:ph type="sldNum" sz="quarter" idx="10"/>
          </p:nvPr>
        </p:nvSpPr>
        <p:spPr/>
        <p:txBody>
          <a:bodyPr/>
          <a:lstStyle/>
          <a:p>
            <a:fld id="{45A1FEEB-140D-47AA-9936-CED0552209B8}" type="slidenum">
              <a:rPr lang="en-US" smtClean="0"/>
              <a:pPr/>
              <a:t>6</a:t>
            </a:fld>
            <a:endParaRPr lang="en-US"/>
          </a:p>
        </p:txBody>
      </p:sp>
    </p:spTree>
    <p:extLst>
      <p:ext uri="{BB962C8B-B14F-4D97-AF65-F5344CB8AC3E}">
        <p14:creationId xmlns:p14="http://schemas.microsoft.com/office/powerpoint/2010/main" val="23425552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77850" lvl="0" indent="-171450">
              <a:spcBef>
                <a:spcPct val="20000"/>
              </a:spcBef>
              <a:spcAft>
                <a:spcPts val="300"/>
              </a:spcAft>
              <a:buClr>
                <a:srgbClr val="F14124">
                  <a:lumMod val="75000"/>
                </a:srgbClr>
              </a:buClr>
              <a:buSzPct val="130000"/>
              <a:buFont typeface="Arial" panose="020B0604020202020204" pitchFamily="34" charset="0"/>
              <a:buChar char="•"/>
            </a:pPr>
            <a:r>
              <a:rPr lang="en-US" sz="1200" dirty="0">
                <a:solidFill>
                  <a:prstClr val="black">
                    <a:lumMod val="75000"/>
                    <a:lumOff val="25000"/>
                  </a:prstClr>
                </a:solidFill>
                <a:latin typeface="Georgia" pitchFamily="18" charset="0"/>
              </a:rPr>
              <a:t>And now I have the pleasure of introducing Gary Stockbridge….  I’ll start by saying that he is committed to providing job seekers with the specific skills that will help them to succeed.  He gives back with him time, so that this can be realized.</a:t>
            </a:r>
          </a:p>
          <a:p>
            <a:pPr marL="577850" lvl="0" indent="-171450">
              <a:spcBef>
                <a:spcPct val="20000"/>
              </a:spcBef>
              <a:spcAft>
                <a:spcPts val="300"/>
              </a:spcAft>
              <a:buClr>
                <a:srgbClr val="F14124">
                  <a:lumMod val="75000"/>
                </a:srgbClr>
              </a:buClr>
              <a:buSzPct val="130000"/>
              <a:buFont typeface="Arial" panose="020B0604020202020204" pitchFamily="34" charset="0"/>
              <a:buChar char="•"/>
            </a:pPr>
            <a:r>
              <a:rPr lang="en-US" sz="1200" b="0" dirty="0">
                <a:solidFill>
                  <a:srgbClr val="C00000"/>
                </a:solidFill>
                <a:latin typeface="Comic Sans MS" panose="030F0702030302020204" pitchFamily="66" charset="0"/>
              </a:rPr>
              <a:t>Chair, DE Workforce Dev. Bd.; Chair, DE State Chamber of Commerce Board of Directors, Delmarva Power Region President</a:t>
            </a:r>
          </a:p>
          <a:p>
            <a:pPr marL="577850" lvl="0" indent="-171450">
              <a:spcBef>
                <a:spcPct val="20000"/>
              </a:spcBef>
              <a:spcAft>
                <a:spcPts val="300"/>
              </a:spcAft>
              <a:buClr>
                <a:srgbClr val="F14124">
                  <a:lumMod val="75000"/>
                </a:srgbClr>
              </a:buClr>
              <a:buSzPct val="130000"/>
              <a:buFont typeface="Arial" panose="020B0604020202020204" pitchFamily="34" charset="0"/>
              <a:buChar char="•"/>
            </a:pPr>
            <a:r>
              <a:rPr lang="en-US" sz="1200" b="0" dirty="0">
                <a:solidFill>
                  <a:srgbClr val="C00000"/>
                </a:solidFill>
                <a:latin typeface="Comic Sans MS" panose="030F0702030302020204" pitchFamily="66" charset="0"/>
              </a:rPr>
              <a:t>We have a wonderful partner in Gary who realizes the vital connection between businesses and our workforce development system</a:t>
            </a:r>
            <a:endParaRPr lang="en-US" sz="1200" b="0" dirty="0">
              <a:solidFill>
                <a:prstClr val="black">
                  <a:lumMod val="75000"/>
                  <a:lumOff val="25000"/>
                </a:prstClr>
              </a:solidFill>
              <a:latin typeface="Georgia" pitchFamily="18" charset="0"/>
            </a:endParaRPr>
          </a:p>
        </p:txBody>
      </p:sp>
      <p:sp>
        <p:nvSpPr>
          <p:cNvPr id="4" name="Slide Number Placeholder 3"/>
          <p:cNvSpPr>
            <a:spLocks noGrp="1"/>
          </p:cNvSpPr>
          <p:nvPr>
            <p:ph type="sldNum" sz="quarter" idx="10"/>
          </p:nvPr>
        </p:nvSpPr>
        <p:spPr/>
        <p:txBody>
          <a:bodyPr/>
          <a:lstStyle/>
          <a:p>
            <a:fld id="{45A1FEEB-140D-47AA-9936-CED0552209B8}" type="slidenum">
              <a:rPr lang="en-US" smtClean="0"/>
              <a:pPr/>
              <a:t>7</a:t>
            </a:fld>
            <a:endParaRPr lang="en-US"/>
          </a:p>
        </p:txBody>
      </p:sp>
    </p:spTree>
    <p:extLst>
      <p:ext uri="{BB962C8B-B14F-4D97-AF65-F5344CB8AC3E}">
        <p14:creationId xmlns:p14="http://schemas.microsoft.com/office/powerpoint/2010/main" val="660028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98431A2-20C2-4ED1-A3F8-9FAC88E6D01E}" type="datetime1">
              <a:rPr lang="en-US" smtClean="0"/>
              <a:t>5/11/2018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75076B-C1CC-44A2-B3EC-BCD575F0549B}" type="slidenum">
              <a:rPr lang="en-US" smtClean="0"/>
              <a:t>‹#›</a:t>
            </a:fld>
            <a:endParaRPr lang="en-US" dirty="0"/>
          </a:p>
        </p:txBody>
      </p:sp>
    </p:spTree>
    <p:extLst>
      <p:ext uri="{BB962C8B-B14F-4D97-AF65-F5344CB8AC3E}">
        <p14:creationId xmlns:p14="http://schemas.microsoft.com/office/powerpoint/2010/main" val="3347070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854D5A-3076-4D26-97B3-76F3D0000865}" type="datetime1">
              <a:rPr lang="en-US" smtClean="0"/>
              <a:t>5/11/2018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75076B-C1CC-44A2-B3EC-BCD575F0549B}" type="slidenum">
              <a:rPr lang="en-US" smtClean="0"/>
              <a:t>‹#›</a:t>
            </a:fld>
            <a:endParaRPr lang="en-US" dirty="0"/>
          </a:p>
        </p:txBody>
      </p:sp>
    </p:spTree>
    <p:extLst>
      <p:ext uri="{BB962C8B-B14F-4D97-AF65-F5344CB8AC3E}">
        <p14:creationId xmlns:p14="http://schemas.microsoft.com/office/powerpoint/2010/main" val="1250063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636042-6008-452C-97FD-AE0D96D8B64A}" type="datetime1">
              <a:rPr lang="en-US" smtClean="0"/>
              <a:t>5/11/2018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75076B-C1CC-44A2-B3EC-BCD575F0549B}" type="slidenum">
              <a:rPr lang="en-US" smtClean="0"/>
              <a:t>‹#›</a:t>
            </a:fld>
            <a:endParaRPr lang="en-US" dirty="0"/>
          </a:p>
        </p:txBody>
      </p:sp>
    </p:spTree>
    <p:extLst>
      <p:ext uri="{BB962C8B-B14F-4D97-AF65-F5344CB8AC3E}">
        <p14:creationId xmlns:p14="http://schemas.microsoft.com/office/powerpoint/2010/main" val="2519308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DC03A4-712D-4DFE-B332-38A2A7513075}" type="datetime1">
              <a:rPr lang="en-US" smtClean="0"/>
              <a:t>5/11/2018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75076B-C1CC-44A2-B3EC-BCD575F0549B}" type="slidenum">
              <a:rPr lang="en-US" smtClean="0"/>
              <a:t>‹#›</a:t>
            </a:fld>
            <a:endParaRPr lang="en-US" dirty="0"/>
          </a:p>
        </p:txBody>
      </p:sp>
    </p:spTree>
    <p:extLst>
      <p:ext uri="{BB962C8B-B14F-4D97-AF65-F5344CB8AC3E}">
        <p14:creationId xmlns:p14="http://schemas.microsoft.com/office/powerpoint/2010/main" val="2503234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BC44ED-5B95-46F7-B537-AC8502C29743}" type="datetime1">
              <a:rPr lang="en-US" smtClean="0"/>
              <a:t>5/11/2018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475076B-C1CC-44A2-B3EC-BCD575F0549B}" type="slidenum">
              <a:rPr lang="en-US" smtClean="0"/>
              <a:t>‹#›</a:t>
            </a:fld>
            <a:endParaRPr lang="en-US" dirty="0"/>
          </a:p>
        </p:txBody>
      </p:sp>
    </p:spTree>
    <p:extLst>
      <p:ext uri="{BB962C8B-B14F-4D97-AF65-F5344CB8AC3E}">
        <p14:creationId xmlns:p14="http://schemas.microsoft.com/office/powerpoint/2010/main" val="2768841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03C2353-B8CC-4D85-86F8-C02CA435CDAC}" type="datetime1">
              <a:rPr lang="en-US" smtClean="0"/>
              <a:t>5/11/2018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475076B-C1CC-44A2-B3EC-BCD575F0549B}" type="slidenum">
              <a:rPr lang="en-US" smtClean="0"/>
              <a:t>‹#›</a:t>
            </a:fld>
            <a:endParaRPr lang="en-US" dirty="0"/>
          </a:p>
        </p:txBody>
      </p:sp>
    </p:spTree>
    <p:extLst>
      <p:ext uri="{BB962C8B-B14F-4D97-AF65-F5344CB8AC3E}">
        <p14:creationId xmlns:p14="http://schemas.microsoft.com/office/powerpoint/2010/main" val="1569672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FB21C6A-C7B3-473D-8FEA-97E3BDCC75B1}" type="datetime1">
              <a:rPr lang="en-US" smtClean="0"/>
              <a:t>5/11/2018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475076B-C1CC-44A2-B3EC-BCD575F0549B}" type="slidenum">
              <a:rPr lang="en-US" smtClean="0"/>
              <a:t>‹#›</a:t>
            </a:fld>
            <a:endParaRPr lang="en-US" dirty="0"/>
          </a:p>
        </p:txBody>
      </p:sp>
    </p:spTree>
    <p:extLst>
      <p:ext uri="{BB962C8B-B14F-4D97-AF65-F5344CB8AC3E}">
        <p14:creationId xmlns:p14="http://schemas.microsoft.com/office/powerpoint/2010/main" val="1643934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A127551-C43E-43DF-94B9-F51EE260A9F0}" type="datetime1">
              <a:rPr lang="en-US" smtClean="0"/>
              <a:t>5/11/2018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475076B-C1CC-44A2-B3EC-BCD575F0549B}" type="slidenum">
              <a:rPr lang="en-US" smtClean="0"/>
              <a:t>‹#›</a:t>
            </a:fld>
            <a:endParaRPr lang="en-US" dirty="0"/>
          </a:p>
        </p:txBody>
      </p:sp>
    </p:spTree>
    <p:extLst>
      <p:ext uri="{BB962C8B-B14F-4D97-AF65-F5344CB8AC3E}">
        <p14:creationId xmlns:p14="http://schemas.microsoft.com/office/powerpoint/2010/main" val="3952437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36CE7E-B0FC-4AB4-896B-75B0C8F0E34D}" type="datetime1">
              <a:rPr lang="en-US" smtClean="0"/>
              <a:t>5/11/2018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475076B-C1CC-44A2-B3EC-BCD575F0549B}" type="slidenum">
              <a:rPr lang="en-US" smtClean="0"/>
              <a:t>‹#›</a:t>
            </a:fld>
            <a:endParaRPr lang="en-US" dirty="0"/>
          </a:p>
        </p:txBody>
      </p:sp>
    </p:spTree>
    <p:extLst>
      <p:ext uri="{BB962C8B-B14F-4D97-AF65-F5344CB8AC3E}">
        <p14:creationId xmlns:p14="http://schemas.microsoft.com/office/powerpoint/2010/main" val="58310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D97D374-475A-4B7C-A2E7-BB0F238A4912}" type="datetime1">
              <a:rPr lang="en-US" smtClean="0"/>
              <a:t>5/11/2018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475076B-C1CC-44A2-B3EC-BCD575F0549B}" type="slidenum">
              <a:rPr lang="en-US" smtClean="0"/>
              <a:t>‹#›</a:t>
            </a:fld>
            <a:endParaRPr lang="en-US" dirty="0"/>
          </a:p>
        </p:txBody>
      </p:sp>
    </p:spTree>
    <p:extLst>
      <p:ext uri="{BB962C8B-B14F-4D97-AF65-F5344CB8AC3E}">
        <p14:creationId xmlns:p14="http://schemas.microsoft.com/office/powerpoint/2010/main" val="2831297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0AEAC8-2AF7-4F7B-BE96-85100204E12B}" type="datetime1">
              <a:rPr lang="en-US" smtClean="0"/>
              <a:t>5/11/2018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475076B-C1CC-44A2-B3EC-BCD575F0549B}" type="slidenum">
              <a:rPr lang="en-US" smtClean="0"/>
              <a:t>‹#›</a:t>
            </a:fld>
            <a:endParaRPr lang="en-US" dirty="0"/>
          </a:p>
        </p:txBody>
      </p:sp>
    </p:spTree>
    <p:extLst>
      <p:ext uri="{BB962C8B-B14F-4D97-AF65-F5344CB8AC3E}">
        <p14:creationId xmlns:p14="http://schemas.microsoft.com/office/powerpoint/2010/main" val="1156431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937369-077B-4E49-BB2D-45DA779702EB}" type="datetime1">
              <a:rPr lang="en-US" smtClean="0"/>
              <a:t>5/11/2018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75076B-C1CC-44A2-B3EC-BCD575F0549B}" type="slidenum">
              <a:rPr lang="en-US" smtClean="0"/>
              <a:t>‹#›</a:t>
            </a:fld>
            <a:endParaRPr lang="en-US" dirty="0"/>
          </a:p>
        </p:txBody>
      </p:sp>
    </p:spTree>
    <p:extLst>
      <p:ext uri="{BB962C8B-B14F-4D97-AF65-F5344CB8AC3E}">
        <p14:creationId xmlns:p14="http://schemas.microsoft.com/office/powerpoint/2010/main" val="9645173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733800" y="0"/>
            <a:ext cx="5410200" cy="898826"/>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endParaRPr lang="en-US" b="1" dirty="0">
              <a:solidFill>
                <a:schemeClr val="bg1"/>
              </a:solidFill>
              <a:effectLst>
                <a:outerShdw blurRad="38100" dist="38100" dir="2700000" algn="tl">
                  <a:srgbClr val="000000">
                    <a:alpha val="43137"/>
                  </a:srgbClr>
                </a:outerShdw>
              </a:effectLst>
              <a:latin typeface="+mn-lt"/>
            </a:endParaRPr>
          </a:p>
        </p:txBody>
      </p:sp>
      <p:sp>
        <p:nvSpPr>
          <p:cNvPr id="7" name="Content Placeholder 2"/>
          <p:cNvSpPr>
            <a:spLocks noGrp="1"/>
          </p:cNvSpPr>
          <p:nvPr>
            <p:ph idx="1"/>
          </p:nvPr>
        </p:nvSpPr>
        <p:spPr>
          <a:xfrm>
            <a:off x="304800" y="1848500"/>
            <a:ext cx="8229600" cy="3290112"/>
          </a:xfrm>
        </p:spPr>
        <p:txBody>
          <a:bodyPr>
            <a:normAutofit/>
          </a:bodyPr>
          <a:lstStyle/>
          <a:p>
            <a:pPr marL="0" indent="0">
              <a:buNone/>
            </a:pPr>
            <a:endParaRPr lang="en-US" dirty="0">
              <a:latin typeface="Georgia" panose="02040502050405020303" pitchFamily="18" charset="0"/>
            </a:endParaRPr>
          </a:p>
          <a:p>
            <a:pPr marL="0" indent="0" algn="ctr">
              <a:buNone/>
            </a:pPr>
            <a:r>
              <a:rPr lang="en-US" sz="4000" b="1" dirty="0">
                <a:solidFill>
                  <a:srgbClr val="C00000"/>
                </a:solidFill>
                <a:latin typeface="Comic Sans MS" panose="030F0702030302020204" pitchFamily="66" charset="0"/>
              </a:rPr>
              <a:t>Welcome to the 3</a:t>
            </a:r>
            <a:r>
              <a:rPr lang="en-US" sz="4000" b="1" baseline="30000" dirty="0">
                <a:solidFill>
                  <a:srgbClr val="C00000"/>
                </a:solidFill>
                <a:latin typeface="Comic Sans MS" panose="030F0702030302020204" pitchFamily="66" charset="0"/>
              </a:rPr>
              <a:t>rd</a:t>
            </a:r>
            <a:r>
              <a:rPr lang="en-US" sz="4000" b="1" dirty="0">
                <a:solidFill>
                  <a:srgbClr val="C00000"/>
                </a:solidFill>
                <a:latin typeface="Comic Sans MS" panose="030F0702030302020204" pitchFamily="66" charset="0"/>
              </a:rPr>
              <a:t> Annual</a:t>
            </a:r>
          </a:p>
          <a:p>
            <a:pPr marL="0" indent="0" algn="ctr">
              <a:buNone/>
            </a:pPr>
            <a:endParaRPr lang="en-US" sz="800" b="1" dirty="0">
              <a:solidFill>
                <a:srgbClr val="C00000"/>
              </a:solidFill>
              <a:latin typeface="Comic Sans MS" panose="030F0702030302020204" pitchFamily="66" charset="0"/>
            </a:endParaRPr>
          </a:p>
          <a:p>
            <a:pPr marL="0" indent="0" algn="ctr">
              <a:buNone/>
            </a:pPr>
            <a:r>
              <a:rPr lang="en-US" sz="4000" b="1" dirty="0">
                <a:solidFill>
                  <a:srgbClr val="C00000"/>
                </a:solidFill>
                <a:latin typeface="Comic Sans MS" panose="030F0702030302020204" pitchFamily="66" charset="0"/>
              </a:rPr>
              <a:t>One-Stop Partner Convening</a:t>
            </a:r>
          </a:p>
          <a:p>
            <a:pPr marL="0" indent="0" algn="ctr">
              <a:buNone/>
            </a:pPr>
            <a:endParaRPr lang="en-US" sz="900" b="1" dirty="0">
              <a:solidFill>
                <a:srgbClr val="C00000"/>
              </a:solidFill>
              <a:latin typeface="Comic Sans MS" panose="030F0702030302020204" pitchFamily="66" charset="0"/>
            </a:endParaRPr>
          </a:p>
          <a:p>
            <a:pPr marL="0" indent="0" algn="ctr">
              <a:buNone/>
            </a:pPr>
            <a:r>
              <a:rPr lang="en-US" sz="4000" b="1" dirty="0">
                <a:solidFill>
                  <a:srgbClr val="C00000"/>
                </a:solidFill>
                <a:latin typeface="Comic Sans MS" panose="030F0702030302020204" pitchFamily="66" charset="0"/>
              </a:rPr>
              <a:t>“All in to Win”</a:t>
            </a:r>
          </a:p>
        </p:txBody>
      </p:sp>
      <p:sp>
        <p:nvSpPr>
          <p:cNvPr id="13" name="Content Placeholder 4"/>
          <p:cNvSpPr txBox="1">
            <a:spLocks/>
          </p:cNvSpPr>
          <p:nvPr/>
        </p:nvSpPr>
        <p:spPr>
          <a:xfrm>
            <a:off x="0" y="1219802"/>
            <a:ext cx="9144000" cy="479999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buNone/>
            </a:pPr>
            <a:endParaRPr lang="en-US" sz="1800" dirty="0">
              <a:solidFill>
                <a:srgbClr val="002060"/>
              </a:solidFill>
              <a:latin typeface="+mj-lt"/>
            </a:endParaRPr>
          </a:p>
          <a:p>
            <a:pPr marL="777240" lvl="2" indent="0">
              <a:buFont typeface="Arial" panose="020B0604020202020204" pitchFamily="34" charset="0"/>
              <a:buNone/>
            </a:pPr>
            <a:endParaRPr lang="en-US" sz="1800" dirty="0">
              <a:solidFill>
                <a:srgbClr val="002060"/>
              </a:solidFill>
              <a:latin typeface="+mj-lt"/>
            </a:endParaRPr>
          </a:p>
        </p:txBody>
      </p:sp>
      <p:sp>
        <p:nvSpPr>
          <p:cNvPr id="3" name="Slide Number Placeholder 2"/>
          <p:cNvSpPr>
            <a:spLocks noGrp="1"/>
          </p:cNvSpPr>
          <p:nvPr>
            <p:ph type="sldNum" sz="quarter" idx="12"/>
          </p:nvPr>
        </p:nvSpPr>
        <p:spPr/>
        <p:txBody>
          <a:bodyPr/>
          <a:lstStyle/>
          <a:p>
            <a:fld id="{F475076B-C1CC-44A2-B3EC-BCD575F0549B}" type="slidenum">
              <a:rPr lang="en-US" smtClean="0"/>
              <a:t>1</a:t>
            </a:fld>
            <a:endParaRPr lang="en-US" dirty="0"/>
          </a:p>
        </p:txBody>
      </p:sp>
      <p:sp>
        <p:nvSpPr>
          <p:cNvPr id="15" name="Title 1"/>
          <p:cNvSpPr txBox="1">
            <a:spLocks/>
          </p:cNvSpPr>
          <p:nvPr/>
        </p:nvSpPr>
        <p:spPr>
          <a:xfrm>
            <a:off x="2677509" y="657325"/>
            <a:ext cx="6466491" cy="1046840"/>
          </a:xfrm>
          <a:prstGeom prst="rect">
            <a:avLst/>
          </a:prstGeom>
          <a:solidFill>
            <a:schemeClr val="bg1">
              <a:lumMod val="75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228600">
              <a:defRPr/>
            </a:pPr>
            <a:endParaRPr lang="en-US" b="1" dirty="0">
              <a:effectLst>
                <a:outerShdw blurRad="38100" dist="38100" dir="2700000" algn="tl">
                  <a:srgbClr val="000000">
                    <a:alpha val="43137"/>
                  </a:srgbClr>
                </a:outerShdw>
              </a:effectLst>
            </a:endParaRPr>
          </a:p>
        </p:txBody>
      </p:sp>
      <p:sp>
        <p:nvSpPr>
          <p:cNvPr id="16" name="Title 1"/>
          <p:cNvSpPr txBox="1">
            <a:spLocks/>
          </p:cNvSpPr>
          <p:nvPr/>
        </p:nvSpPr>
        <p:spPr>
          <a:xfrm>
            <a:off x="0" y="0"/>
            <a:ext cx="3733800" cy="89882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b="1" dirty="0">
                <a:solidFill>
                  <a:schemeClr val="bg1"/>
                </a:solidFill>
                <a:effectLst>
                  <a:outerShdw blurRad="38100" dist="38100" dir="2700000" algn="tl">
                    <a:srgbClr val="000000">
                      <a:alpha val="43137"/>
                    </a:srgbClr>
                  </a:outerShdw>
                </a:effectLst>
                <a:latin typeface="+mn-lt"/>
              </a:rPr>
              <a:t>Welcome</a:t>
            </a:r>
          </a:p>
        </p:txBody>
      </p:sp>
      <p:pic>
        <p:nvPicPr>
          <p:cNvPr id="9" name="Picture 2" descr="WIOA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77509" y="657324"/>
            <a:ext cx="6454946" cy="109527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http://wib.delawareworks.com/CLF/usr/img/dol_wib_logo.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1009951"/>
            <a:ext cx="1807509" cy="694214"/>
          </a:xfrm>
          <a:prstGeom prst="rect">
            <a:avLst/>
          </a:prstGeom>
          <a:noFill/>
          <a:ln>
            <a:noFill/>
          </a:ln>
        </p:spPr>
      </p:pic>
    </p:spTree>
    <p:extLst>
      <p:ext uri="{BB962C8B-B14F-4D97-AF65-F5344CB8AC3E}">
        <p14:creationId xmlns:p14="http://schemas.microsoft.com/office/powerpoint/2010/main" val="623012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1685C1A-0FDA-43C1-88DE-D77AD810FB2A}"/>
              </a:ext>
            </a:extLst>
          </p:cNvPr>
          <p:cNvSpPr>
            <a:spLocks noGrp="1"/>
          </p:cNvSpPr>
          <p:nvPr>
            <p:ph type="sldNum" sz="quarter" idx="12"/>
          </p:nvPr>
        </p:nvSpPr>
        <p:spPr/>
        <p:txBody>
          <a:bodyPr/>
          <a:lstStyle/>
          <a:p>
            <a:fld id="{F475076B-C1CC-44A2-B3EC-BCD575F0549B}" type="slidenum">
              <a:rPr lang="en-US" smtClean="0"/>
              <a:t>2</a:t>
            </a:fld>
            <a:endParaRPr lang="en-US" dirty="0"/>
          </a:p>
        </p:txBody>
      </p:sp>
      <p:pic>
        <p:nvPicPr>
          <p:cNvPr id="3" name="Picture 2">
            <a:extLst>
              <a:ext uri="{FF2B5EF4-FFF2-40B4-BE49-F238E27FC236}">
                <a16:creationId xmlns:a16="http://schemas.microsoft.com/office/drawing/2014/main" id="{924B4773-5315-4C89-AA7B-FD6030586878}"/>
              </a:ext>
            </a:extLst>
          </p:cNvPr>
          <p:cNvPicPr>
            <a:picLocks noChangeAspect="1"/>
          </p:cNvPicPr>
          <p:nvPr/>
        </p:nvPicPr>
        <p:blipFill>
          <a:blip r:embed="rId3"/>
          <a:stretch>
            <a:fillRect/>
          </a:stretch>
        </p:blipFill>
        <p:spPr>
          <a:xfrm>
            <a:off x="174275" y="136525"/>
            <a:ext cx="8781470" cy="6492875"/>
          </a:xfrm>
          <a:prstGeom prst="rect">
            <a:avLst/>
          </a:prstGeom>
        </p:spPr>
      </p:pic>
    </p:spTree>
    <p:extLst>
      <p:ext uri="{BB962C8B-B14F-4D97-AF65-F5344CB8AC3E}">
        <p14:creationId xmlns:p14="http://schemas.microsoft.com/office/powerpoint/2010/main" val="2968770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733800" y="0"/>
            <a:ext cx="5410200" cy="898826"/>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endParaRPr lang="en-US" b="1" dirty="0">
              <a:solidFill>
                <a:schemeClr val="bg1"/>
              </a:solidFill>
              <a:effectLst>
                <a:outerShdw blurRad="38100" dist="38100" dir="2700000" algn="tl">
                  <a:srgbClr val="000000">
                    <a:alpha val="43137"/>
                  </a:srgbClr>
                </a:outerShdw>
              </a:effectLst>
              <a:latin typeface="+mn-lt"/>
            </a:endParaRPr>
          </a:p>
        </p:txBody>
      </p:sp>
      <p:sp>
        <p:nvSpPr>
          <p:cNvPr id="13" name="Content Placeholder 4"/>
          <p:cNvSpPr txBox="1">
            <a:spLocks/>
          </p:cNvSpPr>
          <p:nvPr/>
        </p:nvSpPr>
        <p:spPr>
          <a:xfrm>
            <a:off x="0" y="1219802"/>
            <a:ext cx="9144000" cy="479999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buNone/>
            </a:pPr>
            <a:endParaRPr lang="en-US" sz="1800" dirty="0">
              <a:solidFill>
                <a:srgbClr val="002060"/>
              </a:solidFill>
              <a:latin typeface="+mj-lt"/>
            </a:endParaRPr>
          </a:p>
          <a:p>
            <a:pPr marL="777240" lvl="2" indent="0">
              <a:buFont typeface="Arial" panose="020B0604020202020204" pitchFamily="34" charset="0"/>
              <a:buNone/>
            </a:pPr>
            <a:endParaRPr lang="en-US" sz="1800" dirty="0">
              <a:solidFill>
                <a:srgbClr val="002060"/>
              </a:solidFill>
              <a:latin typeface="+mj-lt"/>
            </a:endParaRPr>
          </a:p>
        </p:txBody>
      </p:sp>
      <p:sp>
        <p:nvSpPr>
          <p:cNvPr id="3" name="Slide Number Placeholder 2"/>
          <p:cNvSpPr>
            <a:spLocks noGrp="1"/>
          </p:cNvSpPr>
          <p:nvPr>
            <p:ph type="sldNum" sz="quarter" idx="12"/>
          </p:nvPr>
        </p:nvSpPr>
        <p:spPr/>
        <p:txBody>
          <a:bodyPr/>
          <a:lstStyle/>
          <a:p>
            <a:fld id="{F475076B-C1CC-44A2-B3EC-BCD575F0549B}" type="slidenum">
              <a:rPr lang="en-US" smtClean="0"/>
              <a:t>3</a:t>
            </a:fld>
            <a:endParaRPr lang="en-US" dirty="0"/>
          </a:p>
        </p:txBody>
      </p:sp>
      <p:sp>
        <p:nvSpPr>
          <p:cNvPr id="15" name="Title 1"/>
          <p:cNvSpPr txBox="1">
            <a:spLocks/>
          </p:cNvSpPr>
          <p:nvPr/>
        </p:nvSpPr>
        <p:spPr>
          <a:xfrm>
            <a:off x="2677509" y="657325"/>
            <a:ext cx="6466491" cy="1046840"/>
          </a:xfrm>
          <a:prstGeom prst="rect">
            <a:avLst/>
          </a:prstGeom>
          <a:solidFill>
            <a:schemeClr val="bg1">
              <a:lumMod val="75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228600">
              <a:defRPr/>
            </a:pPr>
            <a:endParaRPr lang="en-US" b="1" dirty="0">
              <a:effectLst>
                <a:outerShdw blurRad="38100" dist="38100" dir="2700000" algn="tl">
                  <a:srgbClr val="000000">
                    <a:alpha val="43137"/>
                  </a:srgbClr>
                </a:outerShdw>
              </a:effectLst>
            </a:endParaRPr>
          </a:p>
        </p:txBody>
      </p:sp>
      <p:sp>
        <p:nvSpPr>
          <p:cNvPr id="16" name="Title 1"/>
          <p:cNvSpPr txBox="1">
            <a:spLocks/>
          </p:cNvSpPr>
          <p:nvPr/>
        </p:nvSpPr>
        <p:spPr>
          <a:xfrm>
            <a:off x="0" y="0"/>
            <a:ext cx="3733800" cy="89882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2800" b="1" dirty="0">
                <a:solidFill>
                  <a:schemeClr val="bg1"/>
                </a:solidFill>
                <a:effectLst>
                  <a:outerShdw blurRad="38100" dist="38100" dir="2700000" algn="tl">
                    <a:srgbClr val="000000">
                      <a:alpha val="43137"/>
                    </a:srgbClr>
                  </a:outerShdw>
                </a:effectLst>
              </a:rPr>
              <a:t>2018 Convening</a:t>
            </a:r>
          </a:p>
        </p:txBody>
      </p:sp>
      <p:pic>
        <p:nvPicPr>
          <p:cNvPr id="9" name="Picture 2" descr="WIOA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77509" y="657324"/>
            <a:ext cx="6454946" cy="109527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http://wib.delawareworks.com/CLF/usr/img/dol_wib_logo.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1009951"/>
            <a:ext cx="1807509" cy="694214"/>
          </a:xfrm>
          <a:prstGeom prst="rect">
            <a:avLst/>
          </a:prstGeom>
          <a:noFill/>
          <a:ln>
            <a:noFill/>
          </a:ln>
        </p:spPr>
      </p:pic>
      <p:sp>
        <p:nvSpPr>
          <p:cNvPr id="4" name="TextBox 3">
            <a:extLst>
              <a:ext uri="{FF2B5EF4-FFF2-40B4-BE49-F238E27FC236}">
                <a16:creationId xmlns:a16="http://schemas.microsoft.com/office/drawing/2014/main" id="{06186D6B-5087-4BD8-A186-C355BA2BB7C0}"/>
              </a:ext>
            </a:extLst>
          </p:cNvPr>
          <p:cNvSpPr txBox="1"/>
          <p:nvPr/>
        </p:nvSpPr>
        <p:spPr>
          <a:xfrm>
            <a:off x="379708" y="2577331"/>
            <a:ext cx="4351226" cy="3970318"/>
          </a:xfrm>
          <a:prstGeom prst="rect">
            <a:avLst/>
          </a:prstGeom>
          <a:noFill/>
        </p:spPr>
        <p:txBody>
          <a:bodyPr wrap="square" rtlCol="0">
            <a:spAutoFit/>
          </a:bodyPr>
          <a:lstStyle/>
          <a:p>
            <a:pPr marL="457200" indent="-457200">
              <a:buFont typeface="Arial" panose="020B0604020202020204" pitchFamily="34" charset="0"/>
              <a:buChar char="•"/>
            </a:pPr>
            <a:r>
              <a:rPr lang="en-US" sz="2800" dirty="0">
                <a:solidFill>
                  <a:schemeClr val="accent1">
                    <a:lumMod val="75000"/>
                  </a:schemeClr>
                </a:solidFill>
              </a:rPr>
              <a:t>DE Workforce Dev. Board</a:t>
            </a:r>
          </a:p>
          <a:p>
            <a:pPr marL="457200" indent="-457200">
              <a:buFont typeface="Arial" panose="020B0604020202020204" pitchFamily="34" charset="0"/>
              <a:buChar char="•"/>
            </a:pPr>
            <a:r>
              <a:rPr lang="en-US" sz="2800" dirty="0">
                <a:solidFill>
                  <a:schemeClr val="accent1">
                    <a:lumMod val="75000"/>
                  </a:schemeClr>
                </a:solidFill>
              </a:rPr>
              <a:t>Wilmington Leader’s Alliance</a:t>
            </a:r>
          </a:p>
          <a:p>
            <a:pPr marL="457200" indent="-457200">
              <a:buFont typeface="Arial" panose="020B0604020202020204" pitchFamily="34" charset="0"/>
              <a:buChar char="•"/>
            </a:pPr>
            <a:r>
              <a:rPr lang="en-US" sz="2800" dirty="0">
                <a:solidFill>
                  <a:schemeClr val="accent1">
                    <a:lumMod val="75000"/>
                  </a:schemeClr>
                </a:solidFill>
              </a:rPr>
              <a:t>DOL/DET</a:t>
            </a:r>
          </a:p>
          <a:p>
            <a:pPr marL="457200" indent="-457200">
              <a:buFont typeface="Arial" panose="020B0604020202020204" pitchFamily="34" charset="0"/>
              <a:buChar char="•"/>
            </a:pPr>
            <a:r>
              <a:rPr lang="en-US" sz="2800" dirty="0">
                <a:solidFill>
                  <a:schemeClr val="accent1">
                    <a:lumMod val="75000"/>
                  </a:schemeClr>
                </a:solidFill>
              </a:rPr>
              <a:t>DOL/DVR</a:t>
            </a:r>
          </a:p>
          <a:p>
            <a:pPr marL="457200" indent="-457200">
              <a:buFont typeface="Arial" panose="020B0604020202020204" pitchFamily="34" charset="0"/>
              <a:buChar char="•"/>
            </a:pPr>
            <a:r>
              <a:rPr lang="en-US" sz="2800" dirty="0">
                <a:solidFill>
                  <a:schemeClr val="accent1">
                    <a:lumMod val="75000"/>
                  </a:schemeClr>
                </a:solidFill>
              </a:rPr>
              <a:t>DE’s 2-1-1 System (UWDE)</a:t>
            </a:r>
          </a:p>
          <a:p>
            <a:pPr marL="457200" indent="-457200">
              <a:buFont typeface="Arial" panose="020B0604020202020204" pitchFamily="34" charset="0"/>
              <a:buChar char="•"/>
            </a:pPr>
            <a:r>
              <a:rPr lang="en-US" sz="2800" dirty="0">
                <a:solidFill>
                  <a:schemeClr val="accent1">
                    <a:lumMod val="75000"/>
                  </a:schemeClr>
                </a:solidFill>
              </a:rPr>
              <a:t>DE Div. of Libraries</a:t>
            </a:r>
          </a:p>
          <a:p>
            <a:pPr marL="457200" indent="-457200">
              <a:buFont typeface="Arial" panose="020B0604020202020204" pitchFamily="34" charset="0"/>
              <a:buChar char="•"/>
            </a:pPr>
            <a:r>
              <a:rPr lang="en-US" sz="2800" dirty="0">
                <a:solidFill>
                  <a:schemeClr val="accent1">
                    <a:lumMod val="75000"/>
                  </a:schemeClr>
                </a:solidFill>
              </a:rPr>
              <a:t>Stand By Me</a:t>
            </a:r>
          </a:p>
        </p:txBody>
      </p:sp>
      <p:sp>
        <p:nvSpPr>
          <p:cNvPr id="5" name="TextBox 4">
            <a:extLst>
              <a:ext uri="{FF2B5EF4-FFF2-40B4-BE49-F238E27FC236}">
                <a16:creationId xmlns:a16="http://schemas.microsoft.com/office/drawing/2014/main" id="{4F4BC5F2-795C-411F-AA6F-12CCAB017F96}"/>
              </a:ext>
            </a:extLst>
          </p:cNvPr>
          <p:cNvSpPr txBox="1"/>
          <p:nvPr/>
        </p:nvSpPr>
        <p:spPr>
          <a:xfrm>
            <a:off x="2438400" y="1862475"/>
            <a:ext cx="4672754" cy="923330"/>
          </a:xfrm>
          <a:prstGeom prst="rect">
            <a:avLst/>
          </a:prstGeom>
          <a:noFill/>
        </p:spPr>
        <p:txBody>
          <a:bodyPr wrap="none" rtlCol="0">
            <a:spAutoFit/>
          </a:bodyPr>
          <a:lstStyle/>
          <a:p>
            <a:r>
              <a:rPr lang="en-US" sz="3600" b="1" dirty="0">
                <a:solidFill>
                  <a:schemeClr val="accent1">
                    <a:lumMod val="75000"/>
                  </a:schemeClr>
                </a:solidFill>
              </a:rPr>
              <a:t>With Special Thanks to:</a:t>
            </a:r>
          </a:p>
          <a:p>
            <a:endParaRPr lang="en-US" dirty="0"/>
          </a:p>
        </p:txBody>
      </p:sp>
      <p:sp>
        <p:nvSpPr>
          <p:cNvPr id="6" name="TextBox 5">
            <a:extLst>
              <a:ext uri="{FF2B5EF4-FFF2-40B4-BE49-F238E27FC236}">
                <a16:creationId xmlns:a16="http://schemas.microsoft.com/office/drawing/2014/main" id="{724202F9-3684-4A4C-BBAE-F7EFD2484E54}"/>
              </a:ext>
            </a:extLst>
          </p:cNvPr>
          <p:cNvSpPr txBox="1"/>
          <p:nvPr/>
        </p:nvSpPr>
        <p:spPr>
          <a:xfrm>
            <a:off x="4876800" y="2577331"/>
            <a:ext cx="3887492" cy="4247317"/>
          </a:xfrm>
          <a:prstGeom prst="rect">
            <a:avLst/>
          </a:prstGeom>
          <a:noFill/>
        </p:spPr>
        <p:txBody>
          <a:bodyPr wrap="square" rtlCol="0">
            <a:spAutoFit/>
          </a:bodyPr>
          <a:lstStyle/>
          <a:p>
            <a:pPr marL="457200" indent="-457200">
              <a:buFont typeface="Arial" panose="020B0604020202020204" pitchFamily="34" charset="0"/>
              <a:buChar char="•"/>
            </a:pPr>
            <a:r>
              <a:rPr lang="en-US" sz="2800" dirty="0">
                <a:solidFill>
                  <a:schemeClr val="accent1">
                    <a:lumMod val="75000"/>
                  </a:schemeClr>
                </a:solidFill>
              </a:rPr>
              <a:t>DE Dept. of Education:  Career &amp; Technical Education; Adult &amp; Prison Ed.</a:t>
            </a:r>
          </a:p>
          <a:p>
            <a:pPr marL="457200" indent="-457200">
              <a:buFont typeface="Arial" panose="020B0604020202020204" pitchFamily="34" charset="0"/>
              <a:buChar char="•"/>
            </a:pPr>
            <a:r>
              <a:rPr lang="en-US" sz="2800" dirty="0">
                <a:solidFill>
                  <a:schemeClr val="accent1">
                    <a:lumMod val="75000"/>
                  </a:schemeClr>
                </a:solidFill>
              </a:rPr>
              <a:t>HR Depts. from the State of DE, Christiana Care and Dover Downs</a:t>
            </a:r>
          </a:p>
          <a:p>
            <a:pPr marL="457200" indent="-457200">
              <a:buFont typeface="Arial" panose="020B0604020202020204" pitchFamily="34" charset="0"/>
              <a:buChar char="•"/>
            </a:pPr>
            <a:r>
              <a:rPr lang="en-US" sz="2800" dirty="0">
                <a:solidFill>
                  <a:schemeClr val="accent1">
                    <a:lumMod val="75000"/>
                  </a:schemeClr>
                </a:solidFill>
              </a:rPr>
              <a:t>US DOE – Rehab </a:t>
            </a:r>
            <a:r>
              <a:rPr lang="en-US" sz="2800" dirty="0" err="1">
                <a:solidFill>
                  <a:schemeClr val="accent1">
                    <a:lumMod val="75000"/>
                  </a:schemeClr>
                </a:solidFill>
              </a:rPr>
              <a:t>Svcs</a:t>
            </a:r>
            <a:r>
              <a:rPr lang="en-US" sz="2800" dirty="0">
                <a:solidFill>
                  <a:schemeClr val="accent1">
                    <a:lumMod val="75000"/>
                  </a:schemeClr>
                </a:solidFill>
              </a:rPr>
              <a:t>.</a:t>
            </a:r>
          </a:p>
          <a:p>
            <a:endParaRPr lang="en-US" dirty="0"/>
          </a:p>
        </p:txBody>
      </p:sp>
    </p:spTree>
    <p:extLst>
      <p:ext uri="{BB962C8B-B14F-4D97-AF65-F5344CB8AC3E}">
        <p14:creationId xmlns:p14="http://schemas.microsoft.com/office/powerpoint/2010/main" val="2815156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733800" y="0"/>
            <a:ext cx="5410200" cy="898826"/>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endParaRPr lang="en-US" b="1" dirty="0">
              <a:solidFill>
                <a:schemeClr val="bg1"/>
              </a:solidFill>
              <a:effectLst>
                <a:outerShdw blurRad="38100" dist="38100" dir="2700000" algn="tl">
                  <a:srgbClr val="000000">
                    <a:alpha val="43137"/>
                  </a:srgbClr>
                </a:outerShdw>
              </a:effectLst>
              <a:latin typeface="+mn-lt"/>
            </a:endParaRPr>
          </a:p>
        </p:txBody>
      </p:sp>
      <p:sp>
        <p:nvSpPr>
          <p:cNvPr id="13" name="Content Placeholder 4"/>
          <p:cNvSpPr txBox="1">
            <a:spLocks/>
          </p:cNvSpPr>
          <p:nvPr/>
        </p:nvSpPr>
        <p:spPr>
          <a:xfrm>
            <a:off x="0" y="1219802"/>
            <a:ext cx="9144000" cy="51365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buNone/>
            </a:pPr>
            <a:endParaRPr lang="en-US" sz="1800" dirty="0">
              <a:solidFill>
                <a:srgbClr val="002060"/>
              </a:solidFill>
              <a:latin typeface="+mj-lt"/>
            </a:endParaRPr>
          </a:p>
          <a:p>
            <a:pPr marL="777240" lvl="2" indent="0">
              <a:buFont typeface="Arial" panose="020B0604020202020204" pitchFamily="34" charset="0"/>
              <a:buNone/>
            </a:pPr>
            <a:endParaRPr lang="en-US" sz="1800" dirty="0">
              <a:solidFill>
                <a:srgbClr val="002060"/>
              </a:solidFill>
              <a:latin typeface="+mj-lt"/>
            </a:endParaRPr>
          </a:p>
        </p:txBody>
      </p:sp>
      <p:sp>
        <p:nvSpPr>
          <p:cNvPr id="3" name="Slide Number Placeholder 2"/>
          <p:cNvSpPr>
            <a:spLocks noGrp="1"/>
          </p:cNvSpPr>
          <p:nvPr>
            <p:ph type="sldNum" sz="quarter" idx="12"/>
          </p:nvPr>
        </p:nvSpPr>
        <p:spPr/>
        <p:txBody>
          <a:bodyPr/>
          <a:lstStyle/>
          <a:p>
            <a:fld id="{F475076B-C1CC-44A2-B3EC-BCD575F0549B}" type="slidenum">
              <a:rPr lang="en-US" smtClean="0"/>
              <a:t>4</a:t>
            </a:fld>
            <a:endParaRPr lang="en-US" dirty="0"/>
          </a:p>
        </p:txBody>
      </p:sp>
      <p:sp>
        <p:nvSpPr>
          <p:cNvPr id="15" name="Title 1"/>
          <p:cNvSpPr txBox="1">
            <a:spLocks/>
          </p:cNvSpPr>
          <p:nvPr/>
        </p:nvSpPr>
        <p:spPr>
          <a:xfrm>
            <a:off x="2677509" y="657325"/>
            <a:ext cx="6466491" cy="1046840"/>
          </a:xfrm>
          <a:prstGeom prst="rect">
            <a:avLst/>
          </a:prstGeom>
          <a:solidFill>
            <a:schemeClr val="bg1">
              <a:lumMod val="75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228600">
              <a:defRPr/>
            </a:pPr>
            <a:endParaRPr lang="en-US" b="1" dirty="0">
              <a:effectLst>
                <a:outerShdw blurRad="38100" dist="38100" dir="2700000" algn="tl">
                  <a:srgbClr val="000000">
                    <a:alpha val="43137"/>
                  </a:srgbClr>
                </a:outerShdw>
              </a:effectLst>
            </a:endParaRPr>
          </a:p>
        </p:txBody>
      </p:sp>
      <p:sp>
        <p:nvSpPr>
          <p:cNvPr id="16" name="Title 1"/>
          <p:cNvSpPr txBox="1">
            <a:spLocks/>
          </p:cNvSpPr>
          <p:nvPr/>
        </p:nvSpPr>
        <p:spPr>
          <a:xfrm>
            <a:off x="0" y="0"/>
            <a:ext cx="3733800" cy="89882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2800" b="1" dirty="0">
                <a:solidFill>
                  <a:schemeClr val="bg1"/>
                </a:solidFill>
                <a:effectLst>
                  <a:outerShdw blurRad="38100" dist="38100" dir="2700000" algn="tl">
                    <a:srgbClr val="000000">
                      <a:alpha val="43137"/>
                    </a:srgbClr>
                  </a:outerShdw>
                </a:effectLst>
              </a:rPr>
              <a:t>2018 Convening</a:t>
            </a:r>
          </a:p>
        </p:txBody>
      </p:sp>
      <p:pic>
        <p:nvPicPr>
          <p:cNvPr id="9" name="Picture 2" descr="WIOA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77509" y="657324"/>
            <a:ext cx="6454946" cy="109527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http://wib.delawareworks.com/CLF/usr/img/dol_wib_logo.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1009951"/>
            <a:ext cx="1807509" cy="694214"/>
          </a:xfrm>
          <a:prstGeom prst="rect">
            <a:avLst/>
          </a:prstGeom>
          <a:noFill/>
          <a:ln>
            <a:noFill/>
          </a:ln>
        </p:spPr>
      </p:pic>
      <p:sp>
        <p:nvSpPr>
          <p:cNvPr id="5" name="TextBox 4">
            <a:extLst>
              <a:ext uri="{FF2B5EF4-FFF2-40B4-BE49-F238E27FC236}">
                <a16:creationId xmlns:a16="http://schemas.microsoft.com/office/drawing/2014/main" id="{4F4BC5F2-795C-411F-AA6F-12CCAB017F96}"/>
              </a:ext>
            </a:extLst>
          </p:cNvPr>
          <p:cNvSpPr txBox="1"/>
          <p:nvPr/>
        </p:nvSpPr>
        <p:spPr>
          <a:xfrm>
            <a:off x="1866900" y="2323359"/>
            <a:ext cx="5617563" cy="4493538"/>
          </a:xfrm>
          <a:prstGeom prst="rect">
            <a:avLst/>
          </a:prstGeom>
          <a:noFill/>
        </p:spPr>
        <p:txBody>
          <a:bodyPr wrap="none" rtlCol="0">
            <a:spAutoFit/>
          </a:bodyPr>
          <a:lstStyle/>
          <a:p>
            <a:r>
              <a:rPr lang="en-US" sz="3600" b="1" dirty="0">
                <a:solidFill>
                  <a:schemeClr val="accent1">
                    <a:lumMod val="75000"/>
                  </a:schemeClr>
                </a:solidFill>
              </a:rPr>
              <a:t>A few housekeeping items…</a:t>
            </a:r>
          </a:p>
          <a:p>
            <a:endParaRPr lang="en-US" sz="1600" b="1" dirty="0">
              <a:solidFill>
                <a:schemeClr val="accent1">
                  <a:lumMod val="75000"/>
                </a:schemeClr>
              </a:solidFill>
            </a:endParaRPr>
          </a:p>
          <a:p>
            <a:pPr marL="571500" indent="-571500">
              <a:buFont typeface="Arial" panose="020B0604020202020204" pitchFamily="34" charset="0"/>
              <a:buChar char="•"/>
            </a:pPr>
            <a:r>
              <a:rPr lang="en-US" sz="3600" dirty="0">
                <a:solidFill>
                  <a:schemeClr val="accent1">
                    <a:lumMod val="75000"/>
                  </a:schemeClr>
                </a:solidFill>
              </a:rPr>
              <a:t>Evaluations</a:t>
            </a:r>
          </a:p>
          <a:p>
            <a:pPr marL="571500" indent="-571500">
              <a:buFont typeface="Arial" panose="020B0604020202020204" pitchFamily="34" charset="0"/>
              <a:buChar char="•"/>
            </a:pPr>
            <a:r>
              <a:rPr lang="en-US" sz="3600" dirty="0">
                <a:solidFill>
                  <a:schemeClr val="accent1">
                    <a:lumMod val="75000"/>
                  </a:schemeClr>
                </a:solidFill>
              </a:rPr>
              <a:t>Workshop Locations</a:t>
            </a:r>
          </a:p>
          <a:p>
            <a:pPr marL="571500" indent="-571500">
              <a:buFont typeface="Arial" panose="020B0604020202020204" pitchFamily="34" charset="0"/>
              <a:buChar char="•"/>
            </a:pPr>
            <a:r>
              <a:rPr lang="en-US" sz="3600" dirty="0">
                <a:solidFill>
                  <a:schemeClr val="accent1">
                    <a:lumMod val="75000"/>
                  </a:schemeClr>
                </a:solidFill>
              </a:rPr>
              <a:t>Kahoot Polling</a:t>
            </a:r>
          </a:p>
          <a:p>
            <a:pPr marL="571500" indent="-571500">
              <a:buFont typeface="Arial" panose="020B0604020202020204" pitchFamily="34" charset="0"/>
              <a:buChar char="•"/>
            </a:pPr>
            <a:r>
              <a:rPr lang="en-US" sz="3600" dirty="0">
                <a:solidFill>
                  <a:schemeClr val="accent1">
                    <a:lumMod val="75000"/>
                  </a:schemeClr>
                </a:solidFill>
              </a:rPr>
              <a:t>PPTs and handouts will be</a:t>
            </a:r>
          </a:p>
          <a:p>
            <a:r>
              <a:rPr lang="en-US" sz="3600" dirty="0">
                <a:solidFill>
                  <a:schemeClr val="accent1">
                    <a:lumMod val="75000"/>
                  </a:schemeClr>
                </a:solidFill>
              </a:rPr>
              <a:t>      posted in </a:t>
            </a:r>
            <a:r>
              <a:rPr lang="en-US" sz="3600" dirty="0" err="1">
                <a:solidFill>
                  <a:schemeClr val="accent1">
                    <a:lumMod val="75000"/>
                  </a:schemeClr>
                </a:solidFill>
              </a:rPr>
              <a:t>JobLink</a:t>
            </a:r>
            <a:endParaRPr lang="en-US" sz="3600" dirty="0">
              <a:solidFill>
                <a:schemeClr val="accent1">
                  <a:lumMod val="75000"/>
                </a:schemeClr>
              </a:solidFill>
            </a:endParaRPr>
          </a:p>
          <a:p>
            <a:endParaRPr lang="en-US" sz="3600" b="1" dirty="0">
              <a:solidFill>
                <a:schemeClr val="accent1">
                  <a:lumMod val="75000"/>
                </a:schemeClr>
              </a:solidFill>
            </a:endParaRPr>
          </a:p>
          <a:p>
            <a:endParaRPr lang="en-US" dirty="0"/>
          </a:p>
        </p:txBody>
      </p:sp>
    </p:spTree>
    <p:extLst>
      <p:ext uri="{BB962C8B-B14F-4D97-AF65-F5344CB8AC3E}">
        <p14:creationId xmlns:p14="http://schemas.microsoft.com/office/powerpoint/2010/main" val="3836818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1AC1949-4F17-4C4A-91BD-3B5D12F09DE7}"/>
              </a:ext>
            </a:extLst>
          </p:cNvPr>
          <p:cNvSpPr>
            <a:spLocks noGrp="1"/>
          </p:cNvSpPr>
          <p:nvPr>
            <p:ph type="sldNum" sz="quarter" idx="12"/>
          </p:nvPr>
        </p:nvSpPr>
        <p:spPr/>
        <p:txBody>
          <a:bodyPr/>
          <a:lstStyle/>
          <a:p>
            <a:fld id="{F475076B-C1CC-44A2-B3EC-BCD575F0549B}" type="slidenum">
              <a:rPr lang="en-US" smtClean="0"/>
              <a:t>5</a:t>
            </a:fld>
            <a:endParaRPr lang="en-US" dirty="0"/>
          </a:p>
        </p:txBody>
      </p:sp>
      <p:pic>
        <p:nvPicPr>
          <p:cNvPr id="3" name="Picture 2">
            <a:extLst>
              <a:ext uri="{FF2B5EF4-FFF2-40B4-BE49-F238E27FC236}">
                <a16:creationId xmlns:a16="http://schemas.microsoft.com/office/drawing/2014/main" id="{2902D9EE-3661-4D76-A14A-63AEFBBFDA7A}"/>
              </a:ext>
            </a:extLst>
          </p:cNvPr>
          <p:cNvPicPr>
            <a:picLocks noChangeAspect="1"/>
          </p:cNvPicPr>
          <p:nvPr/>
        </p:nvPicPr>
        <p:blipFill>
          <a:blip r:embed="rId2"/>
          <a:stretch>
            <a:fillRect/>
          </a:stretch>
        </p:blipFill>
        <p:spPr>
          <a:xfrm>
            <a:off x="0" y="136525"/>
            <a:ext cx="9144000" cy="5862970"/>
          </a:xfrm>
          <a:prstGeom prst="rect">
            <a:avLst/>
          </a:prstGeom>
        </p:spPr>
      </p:pic>
      <p:sp>
        <p:nvSpPr>
          <p:cNvPr id="4" name="Arrow: Right 3">
            <a:extLst>
              <a:ext uri="{FF2B5EF4-FFF2-40B4-BE49-F238E27FC236}">
                <a16:creationId xmlns:a16="http://schemas.microsoft.com/office/drawing/2014/main" id="{D7F39383-E432-412A-808B-11E0518F40C4}"/>
              </a:ext>
            </a:extLst>
          </p:cNvPr>
          <p:cNvSpPr/>
          <p:nvPr/>
        </p:nvSpPr>
        <p:spPr>
          <a:xfrm rot="1284451">
            <a:off x="1464462" y="3184040"/>
            <a:ext cx="1258582" cy="5058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82734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733800" y="0"/>
            <a:ext cx="5410200" cy="898826"/>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endParaRPr lang="en-US" b="1" dirty="0">
              <a:solidFill>
                <a:schemeClr val="bg1"/>
              </a:solidFill>
              <a:effectLst>
                <a:outerShdw blurRad="38100" dist="38100" dir="2700000" algn="tl">
                  <a:srgbClr val="000000">
                    <a:alpha val="43137"/>
                  </a:srgbClr>
                </a:outerShdw>
              </a:effectLst>
              <a:latin typeface="+mn-lt"/>
            </a:endParaRPr>
          </a:p>
        </p:txBody>
      </p:sp>
      <p:sp>
        <p:nvSpPr>
          <p:cNvPr id="13" name="Content Placeholder 4"/>
          <p:cNvSpPr txBox="1">
            <a:spLocks/>
          </p:cNvSpPr>
          <p:nvPr/>
        </p:nvSpPr>
        <p:spPr>
          <a:xfrm>
            <a:off x="0" y="1219802"/>
            <a:ext cx="9144000" cy="479999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buNone/>
            </a:pPr>
            <a:endParaRPr lang="en-US" sz="1800" dirty="0">
              <a:solidFill>
                <a:srgbClr val="002060"/>
              </a:solidFill>
              <a:latin typeface="+mj-lt"/>
            </a:endParaRPr>
          </a:p>
          <a:p>
            <a:pPr marL="777240" lvl="2" indent="0">
              <a:buFont typeface="Arial" panose="020B0604020202020204" pitchFamily="34" charset="0"/>
              <a:buNone/>
            </a:pPr>
            <a:endParaRPr lang="en-US" sz="1800" dirty="0">
              <a:solidFill>
                <a:srgbClr val="002060"/>
              </a:solidFill>
              <a:latin typeface="+mj-lt"/>
            </a:endParaRPr>
          </a:p>
        </p:txBody>
      </p:sp>
      <p:sp>
        <p:nvSpPr>
          <p:cNvPr id="3" name="Slide Number Placeholder 2"/>
          <p:cNvSpPr>
            <a:spLocks noGrp="1"/>
          </p:cNvSpPr>
          <p:nvPr>
            <p:ph type="sldNum" sz="quarter" idx="12"/>
          </p:nvPr>
        </p:nvSpPr>
        <p:spPr/>
        <p:txBody>
          <a:bodyPr/>
          <a:lstStyle/>
          <a:p>
            <a:fld id="{F475076B-C1CC-44A2-B3EC-BCD575F0549B}" type="slidenum">
              <a:rPr lang="en-US" smtClean="0"/>
              <a:t>6</a:t>
            </a:fld>
            <a:endParaRPr lang="en-US" dirty="0"/>
          </a:p>
        </p:txBody>
      </p:sp>
      <p:sp>
        <p:nvSpPr>
          <p:cNvPr id="15" name="Title 1"/>
          <p:cNvSpPr txBox="1">
            <a:spLocks/>
          </p:cNvSpPr>
          <p:nvPr/>
        </p:nvSpPr>
        <p:spPr>
          <a:xfrm>
            <a:off x="2677509" y="657325"/>
            <a:ext cx="6466491" cy="1046840"/>
          </a:xfrm>
          <a:prstGeom prst="rect">
            <a:avLst/>
          </a:prstGeom>
          <a:solidFill>
            <a:schemeClr val="bg1">
              <a:lumMod val="75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228600">
              <a:defRPr/>
            </a:pPr>
            <a:endParaRPr lang="en-US" b="1" dirty="0">
              <a:effectLst>
                <a:outerShdw blurRad="38100" dist="38100" dir="2700000" algn="tl">
                  <a:srgbClr val="000000">
                    <a:alpha val="43137"/>
                  </a:srgbClr>
                </a:outerShdw>
              </a:effectLst>
            </a:endParaRPr>
          </a:p>
        </p:txBody>
      </p:sp>
      <p:sp>
        <p:nvSpPr>
          <p:cNvPr id="16" name="Title 1"/>
          <p:cNvSpPr txBox="1">
            <a:spLocks/>
          </p:cNvSpPr>
          <p:nvPr/>
        </p:nvSpPr>
        <p:spPr>
          <a:xfrm>
            <a:off x="0" y="0"/>
            <a:ext cx="3733800" cy="89882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2800" b="1" dirty="0">
                <a:solidFill>
                  <a:schemeClr val="bg1"/>
                </a:solidFill>
                <a:effectLst>
                  <a:outerShdw blurRad="38100" dist="38100" dir="2700000" algn="tl">
                    <a:srgbClr val="000000">
                      <a:alpha val="43137"/>
                    </a:srgbClr>
                  </a:outerShdw>
                </a:effectLst>
              </a:rPr>
              <a:t>2018 Convening</a:t>
            </a:r>
          </a:p>
        </p:txBody>
      </p:sp>
      <p:pic>
        <p:nvPicPr>
          <p:cNvPr id="9" name="Picture 2" descr="WIOA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77509" y="657324"/>
            <a:ext cx="6454946" cy="109527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http://wib.delawareworks.com/CLF/usr/img/dol_wib_logo.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1009951"/>
            <a:ext cx="1807509" cy="694214"/>
          </a:xfrm>
          <a:prstGeom prst="rect">
            <a:avLst/>
          </a:prstGeom>
          <a:noFill/>
          <a:ln>
            <a:noFill/>
          </a:ln>
        </p:spPr>
      </p:pic>
      <p:sp>
        <p:nvSpPr>
          <p:cNvPr id="5" name="TextBox 4">
            <a:extLst>
              <a:ext uri="{FF2B5EF4-FFF2-40B4-BE49-F238E27FC236}">
                <a16:creationId xmlns:a16="http://schemas.microsoft.com/office/drawing/2014/main" id="{4F4BC5F2-795C-411F-AA6F-12CCAB017F96}"/>
              </a:ext>
            </a:extLst>
          </p:cNvPr>
          <p:cNvSpPr txBox="1"/>
          <p:nvPr/>
        </p:nvSpPr>
        <p:spPr>
          <a:xfrm>
            <a:off x="1360954" y="2040715"/>
            <a:ext cx="6680868" cy="923330"/>
          </a:xfrm>
          <a:prstGeom prst="rect">
            <a:avLst/>
          </a:prstGeom>
          <a:noFill/>
        </p:spPr>
        <p:txBody>
          <a:bodyPr wrap="none" rtlCol="0">
            <a:spAutoFit/>
          </a:bodyPr>
          <a:lstStyle/>
          <a:p>
            <a:r>
              <a:rPr lang="en-US" sz="3600" b="1" dirty="0">
                <a:solidFill>
                  <a:schemeClr val="accent1">
                    <a:lumMod val="75000"/>
                  </a:schemeClr>
                </a:solidFill>
              </a:rPr>
              <a:t>Upcoming Training Opportunities:</a:t>
            </a:r>
          </a:p>
          <a:p>
            <a:endParaRPr lang="en-US" dirty="0"/>
          </a:p>
        </p:txBody>
      </p:sp>
      <p:sp>
        <p:nvSpPr>
          <p:cNvPr id="6" name="TextBox 5">
            <a:extLst>
              <a:ext uri="{FF2B5EF4-FFF2-40B4-BE49-F238E27FC236}">
                <a16:creationId xmlns:a16="http://schemas.microsoft.com/office/drawing/2014/main" id="{724202F9-3684-4A4C-BBAE-F7EFD2484E54}"/>
              </a:ext>
            </a:extLst>
          </p:cNvPr>
          <p:cNvSpPr txBox="1"/>
          <p:nvPr/>
        </p:nvSpPr>
        <p:spPr>
          <a:xfrm>
            <a:off x="1398408" y="3248131"/>
            <a:ext cx="7164092" cy="2092881"/>
          </a:xfrm>
          <a:prstGeom prst="rect">
            <a:avLst/>
          </a:prstGeom>
          <a:noFill/>
        </p:spPr>
        <p:txBody>
          <a:bodyPr wrap="square" rtlCol="0">
            <a:spAutoFit/>
          </a:bodyPr>
          <a:lstStyle/>
          <a:p>
            <a:pPr marL="457200" indent="-457200">
              <a:buFont typeface="Arial" panose="020B0604020202020204" pitchFamily="34" charset="0"/>
              <a:buChar char="•"/>
            </a:pPr>
            <a:r>
              <a:rPr lang="en-US" sz="2800" dirty="0">
                <a:solidFill>
                  <a:schemeClr val="accent1">
                    <a:lumMod val="75000"/>
                  </a:schemeClr>
                </a:solidFill>
              </a:rPr>
              <a:t>Based on input from One-Stop Team Members, we are planning on-going staff training opportunities in several key areas</a:t>
            </a:r>
          </a:p>
          <a:p>
            <a:pPr marL="457200" indent="-457200">
              <a:buFont typeface="Arial" panose="020B0604020202020204" pitchFamily="34" charset="0"/>
              <a:buChar char="•"/>
            </a:pPr>
            <a:r>
              <a:rPr lang="en-US" sz="2800" dirty="0">
                <a:solidFill>
                  <a:schemeClr val="accent1">
                    <a:lumMod val="75000"/>
                  </a:schemeClr>
                </a:solidFill>
              </a:rPr>
              <a:t>More to follow…</a:t>
            </a:r>
          </a:p>
          <a:p>
            <a:endParaRPr lang="en-US" dirty="0"/>
          </a:p>
        </p:txBody>
      </p:sp>
    </p:spTree>
    <p:extLst>
      <p:ext uri="{BB962C8B-B14F-4D97-AF65-F5344CB8AC3E}">
        <p14:creationId xmlns:p14="http://schemas.microsoft.com/office/powerpoint/2010/main" val="3824933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733800" y="0"/>
            <a:ext cx="5410200" cy="898826"/>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endParaRPr lang="en-US" b="1" dirty="0">
              <a:solidFill>
                <a:schemeClr val="bg1"/>
              </a:solidFill>
              <a:effectLst>
                <a:outerShdw blurRad="38100" dist="38100" dir="2700000" algn="tl">
                  <a:srgbClr val="000000">
                    <a:alpha val="43137"/>
                  </a:srgbClr>
                </a:outerShdw>
              </a:effectLst>
              <a:latin typeface="+mn-lt"/>
            </a:endParaRPr>
          </a:p>
        </p:txBody>
      </p:sp>
      <p:sp>
        <p:nvSpPr>
          <p:cNvPr id="7" name="Content Placeholder 2"/>
          <p:cNvSpPr>
            <a:spLocks noGrp="1"/>
          </p:cNvSpPr>
          <p:nvPr>
            <p:ph idx="1"/>
          </p:nvPr>
        </p:nvSpPr>
        <p:spPr>
          <a:xfrm>
            <a:off x="304800" y="1974744"/>
            <a:ext cx="8229600" cy="4045055"/>
          </a:xfrm>
        </p:spPr>
        <p:txBody>
          <a:bodyPr>
            <a:normAutofit fontScale="85000" lnSpcReduction="20000"/>
          </a:bodyPr>
          <a:lstStyle/>
          <a:p>
            <a:pPr marL="0" indent="0">
              <a:buNone/>
            </a:pPr>
            <a:endParaRPr lang="en-US" dirty="0">
              <a:latin typeface="Georgia" panose="02040502050405020303" pitchFamily="18" charset="0"/>
            </a:endParaRPr>
          </a:p>
          <a:p>
            <a:pPr marL="0" indent="0" algn="ctr">
              <a:buNone/>
            </a:pPr>
            <a:r>
              <a:rPr lang="en-US" sz="4000" b="1" dirty="0">
                <a:solidFill>
                  <a:schemeClr val="tx2">
                    <a:lumMod val="75000"/>
                  </a:schemeClr>
                </a:solidFill>
                <a:latin typeface="Comic Sans MS" panose="030F0702030302020204" pitchFamily="66" charset="0"/>
              </a:rPr>
              <a:t>Welcoming Remarks</a:t>
            </a:r>
          </a:p>
          <a:p>
            <a:pPr marL="0" indent="0" algn="ctr">
              <a:buNone/>
            </a:pPr>
            <a:endParaRPr lang="en-US" sz="1000" b="1" dirty="0">
              <a:solidFill>
                <a:schemeClr val="tx2">
                  <a:lumMod val="75000"/>
                </a:schemeClr>
              </a:solidFill>
              <a:latin typeface="Comic Sans MS" panose="030F0702030302020204" pitchFamily="66" charset="0"/>
            </a:endParaRPr>
          </a:p>
          <a:p>
            <a:pPr marL="0" indent="0" algn="ctr">
              <a:buNone/>
            </a:pPr>
            <a:endParaRPr lang="en-US" sz="800" b="1" dirty="0">
              <a:solidFill>
                <a:srgbClr val="C00000"/>
              </a:solidFill>
              <a:latin typeface="Comic Sans MS" panose="030F0702030302020204" pitchFamily="66" charset="0"/>
            </a:endParaRPr>
          </a:p>
          <a:p>
            <a:pPr marL="0" indent="0" algn="ctr">
              <a:buNone/>
            </a:pPr>
            <a:r>
              <a:rPr lang="en-US" sz="4000" b="1" dirty="0">
                <a:solidFill>
                  <a:srgbClr val="C00000"/>
                </a:solidFill>
                <a:latin typeface="Comic Sans MS" panose="030F0702030302020204" pitchFamily="66" charset="0"/>
              </a:rPr>
              <a:t>Gary Stockbridge</a:t>
            </a:r>
          </a:p>
          <a:p>
            <a:pPr marL="0" indent="0" algn="ctr">
              <a:buNone/>
            </a:pPr>
            <a:r>
              <a:rPr lang="en-US" sz="4000" dirty="0">
                <a:solidFill>
                  <a:srgbClr val="C00000"/>
                </a:solidFill>
                <a:latin typeface="Comic Sans MS" panose="030F0702030302020204" pitchFamily="66" charset="0"/>
              </a:rPr>
              <a:t>Chair, DE Workforce Dev. Bd.</a:t>
            </a:r>
          </a:p>
          <a:p>
            <a:pPr marL="0" indent="0" algn="ctr">
              <a:buNone/>
            </a:pPr>
            <a:r>
              <a:rPr lang="en-US" sz="4000" dirty="0">
                <a:solidFill>
                  <a:srgbClr val="C00000"/>
                </a:solidFill>
                <a:latin typeface="Comic Sans MS" panose="030F0702030302020204" pitchFamily="66" charset="0"/>
              </a:rPr>
              <a:t>Chair, DE State Chamber of Commerce Board of Directors</a:t>
            </a:r>
          </a:p>
          <a:p>
            <a:pPr marL="0" indent="0" algn="ctr">
              <a:buNone/>
            </a:pPr>
            <a:r>
              <a:rPr lang="en-US" sz="4000" dirty="0">
                <a:solidFill>
                  <a:srgbClr val="C00000"/>
                </a:solidFill>
                <a:latin typeface="Comic Sans MS" panose="030F0702030302020204" pitchFamily="66" charset="0"/>
              </a:rPr>
              <a:t>Delmarva Power Region President</a:t>
            </a:r>
          </a:p>
        </p:txBody>
      </p:sp>
      <p:sp>
        <p:nvSpPr>
          <p:cNvPr id="13" name="Content Placeholder 4"/>
          <p:cNvSpPr txBox="1">
            <a:spLocks/>
          </p:cNvSpPr>
          <p:nvPr/>
        </p:nvSpPr>
        <p:spPr>
          <a:xfrm>
            <a:off x="0" y="1219802"/>
            <a:ext cx="9144000" cy="479999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buNone/>
            </a:pPr>
            <a:endParaRPr lang="en-US" sz="1800" dirty="0">
              <a:solidFill>
                <a:srgbClr val="002060"/>
              </a:solidFill>
              <a:latin typeface="+mj-lt"/>
            </a:endParaRPr>
          </a:p>
          <a:p>
            <a:pPr marL="777240" lvl="2" indent="0">
              <a:buFont typeface="Arial" panose="020B0604020202020204" pitchFamily="34" charset="0"/>
              <a:buNone/>
            </a:pPr>
            <a:endParaRPr lang="en-US" sz="1800" dirty="0">
              <a:solidFill>
                <a:srgbClr val="002060"/>
              </a:solidFill>
              <a:latin typeface="+mj-lt"/>
            </a:endParaRPr>
          </a:p>
        </p:txBody>
      </p:sp>
      <p:sp>
        <p:nvSpPr>
          <p:cNvPr id="3" name="Slide Number Placeholder 2"/>
          <p:cNvSpPr>
            <a:spLocks noGrp="1"/>
          </p:cNvSpPr>
          <p:nvPr>
            <p:ph type="sldNum" sz="quarter" idx="12"/>
          </p:nvPr>
        </p:nvSpPr>
        <p:spPr/>
        <p:txBody>
          <a:bodyPr/>
          <a:lstStyle/>
          <a:p>
            <a:fld id="{F475076B-C1CC-44A2-B3EC-BCD575F0549B}" type="slidenum">
              <a:rPr lang="en-US" smtClean="0"/>
              <a:t>7</a:t>
            </a:fld>
            <a:endParaRPr lang="en-US" dirty="0"/>
          </a:p>
        </p:txBody>
      </p:sp>
      <p:sp>
        <p:nvSpPr>
          <p:cNvPr id="15" name="Title 1"/>
          <p:cNvSpPr txBox="1">
            <a:spLocks/>
          </p:cNvSpPr>
          <p:nvPr/>
        </p:nvSpPr>
        <p:spPr>
          <a:xfrm>
            <a:off x="2677509" y="657325"/>
            <a:ext cx="6466491" cy="1046840"/>
          </a:xfrm>
          <a:prstGeom prst="rect">
            <a:avLst/>
          </a:prstGeom>
          <a:solidFill>
            <a:schemeClr val="bg1">
              <a:lumMod val="75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marL="228600">
              <a:defRPr/>
            </a:pPr>
            <a:endParaRPr lang="en-US" b="1" dirty="0">
              <a:effectLst>
                <a:outerShdw blurRad="38100" dist="38100" dir="2700000" algn="tl">
                  <a:srgbClr val="000000">
                    <a:alpha val="43137"/>
                  </a:srgbClr>
                </a:outerShdw>
              </a:effectLst>
            </a:endParaRPr>
          </a:p>
        </p:txBody>
      </p:sp>
      <p:sp>
        <p:nvSpPr>
          <p:cNvPr id="16" name="Title 1"/>
          <p:cNvSpPr txBox="1">
            <a:spLocks/>
          </p:cNvSpPr>
          <p:nvPr/>
        </p:nvSpPr>
        <p:spPr>
          <a:xfrm>
            <a:off x="0" y="0"/>
            <a:ext cx="3733800" cy="898826"/>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b="1" dirty="0">
                <a:solidFill>
                  <a:schemeClr val="bg1"/>
                </a:solidFill>
                <a:effectLst>
                  <a:outerShdw blurRad="38100" dist="38100" dir="2700000" algn="tl">
                    <a:srgbClr val="000000">
                      <a:alpha val="43137"/>
                    </a:srgbClr>
                  </a:outerShdw>
                </a:effectLst>
                <a:latin typeface="+mn-lt"/>
              </a:rPr>
              <a:t>Welcome</a:t>
            </a:r>
          </a:p>
        </p:txBody>
      </p:sp>
      <p:pic>
        <p:nvPicPr>
          <p:cNvPr id="9" name="Picture 2" descr="WIOA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77509" y="657324"/>
            <a:ext cx="6454946" cy="109527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http://wib.delawareworks.com/CLF/usr/img/dol_wib_logo.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1009951"/>
            <a:ext cx="1807509" cy="694214"/>
          </a:xfrm>
          <a:prstGeom prst="rect">
            <a:avLst/>
          </a:prstGeom>
          <a:noFill/>
          <a:ln>
            <a:noFill/>
          </a:ln>
        </p:spPr>
      </p:pic>
    </p:spTree>
    <p:extLst>
      <p:ext uri="{BB962C8B-B14F-4D97-AF65-F5344CB8AC3E}">
        <p14:creationId xmlns:p14="http://schemas.microsoft.com/office/powerpoint/2010/main" val="38431651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13289</TotalTime>
  <Words>655</Words>
  <Application>Microsoft Office PowerPoint</Application>
  <PresentationFormat>On-screen Show (4:3)</PresentationFormat>
  <Paragraphs>65</Paragraphs>
  <Slides>7</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Comic Sans MS</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Delaware Department of Labor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WIOA One-Stop System</dc:title>
  <dc:creator>Smith, Thomas M (DOL)</dc:creator>
  <cp:lastModifiedBy>Hope Ellsworth</cp:lastModifiedBy>
  <cp:revision>236</cp:revision>
  <cp:lastPrinted>2017-04-11T21:15:27Z</cp:lastPrinted>
  <dcterms:created xsi:type="dcterms:W3CDTF">2015-05-15T17:17:03Z</dcterms:created>
  <dcterms:modified xsi:type="dcterms:W3CDTF">2018-05-16T15:35:41Z</dcterms:modified>
</cp:coreProperties>
</file>